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78" r:id="rId6"/>
    <p:sldId id="285" r:id="rId7"/>
    <p:sldId id="279" r:id="rId8"/>
    <p:sldId id="280" r:id="rId9"/>
    <p:sldId id="281" r:id="rId10"/>
    <p:sldId id="282" r:id="rId11"/>
    <p:sldId id="283" r:id="rId12"/>
    <p:sldId id="262" r:id="rId13"/>
    <p:sldId id="284" r:id="rId14"/>
    <p:sldId id="272" r:id="rId15"/>
    <p:sldId id="273" r:id="rId16"/>
    <p:sldId id="274" r:id="rId17"/>
    <p:sldId id="286" r:id="rId18"/>
    <p:sldId id="287" r:id="rId19"/>
    <p:sldId id="288" r:id="rId20"/>
    <p:sldId id="289" r:id="rId21"/>
    <p:sldId id="290" r:id="rId22"/>
    <p:sldId id="291" r:id="rId23"/>
    <p:sldId id="294" r:id="rId24"/>
    <p:sldId id="292" r:id="rId25"/>
    <p:sldId id="293"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381"/>
    <a:srgbClr val="6CA747"/>
    <a:srgbClr val="8A280A"/>
    <a:srgbClr val="395B57"/>
    <a:srgbClr val="D92814"/>
    <a:srgbClr val="843850"/>
    <a:srgbClr val="96460B"/>
    <a:srgbClr val="9AA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showGuides="1">
      <p:cViewPr varScale="1">
        <p:scale>
          <a:sx n="64" d="100"/>
          <a:sy n="64" d="100"/>
        </p:scale>
        <p:origin x="717" y="51"/>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11/11/2020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11/11/2020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156009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425108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2116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62475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67609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53000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91509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2034135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11/11/2020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11/11/2020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11/11/2020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11/11/2020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11/11/2020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808633" y="2905152"/>
            <a:ext cx="7193901" cy="2117224"/>
          </a:xfrm>
        </p:spPr>
        <p:txBody>
          <a:bodyPr>
            <a:normAutofit fontScale="92500"/>
          </a:bodyPr>
          <a:lstStyle/>
          <a:p>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A Curriculum Unit of Study to accompany the novel </a:t>
            </a:r>
            <a:r>
              <a:rPr lang="en-US" sz="3900" i="1" dirty="0" smtClean="0">
                <a:latin typeface="Arial Unicode MS" panose="020B0604020202020204" pitchFamily="34" charset="-128"/>
                <a:ea typeface="Arial Unicode MS" panose="020B0604020202020204" pitchFamily="34" charset="-128"/>
                <a:cs typeface="Arial Unicode MS" panose="020B0604020202020204" pitchFamily="34" charset="-128"/>
              </a:rPr>
              <a:t>Even When We Cannot See</a:t>
            </a:r>
          </a:p>
          <a:p>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                                  by Susan E. Lewis</a:t>
            </a:r>
          </a:p>
          <a:p>
            <a:endParaRPr lang="en-US" sz="2400" dirty="0" smtClean="0">
              <a:latin typeface="Mongolian Baiti" panose="03000500000000000000" pitchFamily="66" charset="0"/>
              <a:cs typeface="Mongolian Baiti" panose="03000500000000000000" pitchFamily="66" charset="0"/>
            </a:endParaRPr>
          </a:p>
          <a:p>
            <a:pPr algn="ctr"/>
            <a:r>
              <a:rPr lang="en-US" sz="2400" dirty="0">
                <a:latin typeface="Mongolian Baiti" panose="03000500000000000000" pitchFamily="66" charset="0"/>
                <a:cs typeface="Mongolian Baiti" panose="03000500000000000000" pitchFamily="66" charset="0"/>
              </a:rPr>
              <a:t> </a:t>
            </a:r>
            <a:r>
              <a:rPr lang="en-US" sz="2400" dirty="0" smtClean="0">
                <a:latin typeface="Mongolian Baiti" panose="03000500000000000000" pitchFamily="66" charset="0"/>
                <a:cs typeface="Mongolian Baiti" panose="03000500000000000000" pitchFamily="66" charset="0"/>
              </a:rPr>
              <a:t> </a:t>
            </a:r>
            <a:endParaRPr lang="en-US" sz="2400" b="1" dirty="0">
              <a:latin typeface="Ink Free" panose="03080402000500000000" pitchFamily="66" charset="0"/>
              <a:cs typeface="Mongolian Baiti" panose="03000500000000000000" pitchFamily="66" charset="0"/>
            </a:endParaRPr>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8524727" y="1318286"/>
            <a:ext cx="2723214" cy="4208604"/>
          </a:xfrm>
        </p:spPr>
      </p:pic>
      <p:sp>
        <p:nvSpPr>
          <p:cNvPr id="13" name="TextBox 12"/>
          <p:cNvSpPr txBox="1"/>
          <p:nvPr/>
        </p:nvSpPr>
        <p:spPr>
          <a:xfrm>
            <a:off x="2875343" y="1318286"/>
            <a:ext cx="5349581" cy="954107"/>
          </a:xfrm>
          <a:prstGeom prst="rect">
            <a:avLst/>
          </a:prstGeom>
          <a:noFill/>
        </p:spPr>
        <p:txBody>
          <a:bodyPr wrap="square" rtlCol="0">
            <a:spAutoFit/>
          </a:bodyPr>
          <a:lstStyle/>
          <a:p>
            <a:pPr algn="just"/>
            <a:r>
              <a:rPr lang="en-US" sz="1400" dirty="0" smtClean="0"/>
              <a:t>“If </a:t>
            </a:r>
            <a:r>
              <a:rPr lang="en-US" sz="1400" dirty="0"/>
              <a:t>we can learn to look at ourselves and at life through God’s </a:t>
            </a:r>
            <a:r>
              <a:rPr lang="en-US" sz="1400" dirty="0" smtClean="0"/>
              <a:t>eyes—His </a:t>
            </a:r>
            <a:r>
              <a:rPr lang="en-US" sz="1400" dirty="0" smtClean="0"/>
              <a:t>perspective, </a:t>
            </a:r>
            <a:r>
              <a:rPr lang="en-US" sz="1400" dirty="0"/>
              <a:t>H</a:t>
            </a:r>
            <a:r>
              <a:rPr lang="en-US" sz="1400" dirty="0" smtClean="0"/>
              <a:t>is </a:t>
            </a:r>
            <a:r>
              <a:rPr lang="en-US" sz="1400" dirty="0"/>
              <a:t>viewpoint—we will be changed. And we will gain the peace, strength, and wisdom to journey through the storms of life</a:t>
            </a:r>
            <a:r>
              <a:rPr lang="en-US" sz="1400" dirty="0" smtClean="0"/>
              <a:t>.”                  --Susan E. Lewis</a:t>
            </a:r>
            <a:endParaRPr lang="en-US" sz="1400" dirty="0"/>
          </a:p>
        </p:txBody>
      </p:sp>
      <p:sp>
        <p:nvSpPr>
          <p:cNvPr id="2" name="TextBox 1"/>
          <p:cNvSpPr txBox="1"/>
          <p:nvPr/>
        </p:nvSpPr>
        <p:spPr>
          <a:xfrm>
            <a:off x="219343" y="5993213"/>
            <a:ext cx="11789777"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pursue truth and see life through God’s perspective.</a:t>
            </a:r>
            <a:endParaRPr lang="en-US" sz="2800" dirty="0">
              <a:solidFill>
                <a:schemeClr val="bg1"/>
              </a:solidFill>
            </a:endParaRPr>
          </a:p>
        </p:txBody>
      </p:sp>
      <p:sp>
        <p:nvSpPr>
          <p:cNvPr id="6" name="TextBox 5"/>
          <p:cNvSpPr txBox="1"/>
          <p:nvPr/>
        </p:nvSpPr>
        <p:spPr>
          <a:xfrm>
            <a:off x="2025582" y="328743"/>
            <a:ext cx="5976952" cy="523220"/>
          </a:xfrm>
          <a:prstGeom prst="rect">
            <a:avLst/>
          </a:prstGeom>
          <a:noFill/>
        </p:spPr>
        <p:txBody>
          <a:bodyPr wrap="square" rtlCol="0">
            <a:spAutoFit/>
          </a:bodyPr>
          <a:lstStyle/>
          <a:p>
            <a:r>
              <a:rPr lang="en-US" sz="2800" b="1" dirty="0" smtClean="0">
                <a:solidFill>
                  <a:schemeClr val="bg1"/>
                </a:solidFill>
                <a:latin typeface="Ink Free" panose="03080402000500000000" pitchFamily="66" charset="0"/>
                <a:cs typeface="Mongolian Baiti" panose="03000500000000000000" pitchFamily="66" charset="0"/>
              </a:rPr>
              <a:t>For High School English Classes</a:t>
            </a:r>
            <a:endParaRPr lang="en-US" sz="2800" dirty="0">
              <a:solidFill>
                <a:schemeClr val="bg1"/>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381306" y="131545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2" name="TextBox 1"/>
          <p:cNvSpPr txBox="1"/>
          <p:nvPr/>
        </p:nvSpPr>
        <p:spPr>
          <a:xfrm>
            <a:off x="1583323" y="6069048"/>
            <a:ext cx="10279329"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set godly perspectives </a:t>
            </a:r>
            <a:r>
              <a:rPr lang="en-US" sz="2800" b="1" smtClean="0">
                <a:solidFill>
                  <a:schemeClr val="bg1"/>
                </a:solidFill>
                <a:latin typeface="Ink Free" panose="03080402000500000000" pitchFamily="66" charset="0"/>
                <a:cs typeface="Mongolian Baiti" panose="03000500000000000000" pitchFamily="66" charset="0"/>
              </a:rPr>
              <a:t>and absolutes</a:t>
            </a:r>
            <a:endParaRPr lang="en-US" sz="2800" dirty="0">
              <a:solidFill>
                <a:schemeClr val="bg1"/>
              </a:solidFill>
            </a:endParaRPr>
          </a:p>
        </p:txBody>
      </p:sp>
      <p:sp>
        <p:nvSpPr>
          <p:cNvPr id="8" name="TextBox 7"/>
          <p:cNvSpPr txBox="1"/>
          <p:nvPr/>
        </p:nvSpPr>
        <p:spPr>
          <a:xfrm>
            <a:off x="4267200" y="310321"/>
            <a:ext cx="5135880" cy="646331"/>
          </a:xfrm>
          <a:prstGeom prst="rect">
            <a:avLst/>
          </a:prstGeom>
          <a:noFill/>
        </p:spPr>
        <p:txBody>
          <a:bodyPr wrap="square" rtlCol="0">
            <a:spAutoFit/>
          </a:bodyPr>
          <a:lstStyle/>
          <a:p>
            <a:r>
              <a:rPr lang="en-US" sz="3600" b="1" dirty="0" smtClean="0">
                <a:solidFill>
                  <a:schemeClr val="bg1"/>
                </a:solidFill>
                <a:latin typeface="Ink Free" panose="03080402000500000000" pitchFamily="66" charset="0"/>
                <a:cs typeface="Mongolian Baiti" panose="03000500000000000000" pitchFamily="66" charset="0"/>
              </a:rPr>
              <a:t>Literary Techniques</a:t>
            </a:r>
            <a:endParaRPr lang="en-US" sz="3600" dirty="0">
              <a:solidFill>
                <a:schemeClr val="bg1"/>
              </a:solidFill>
            </a:endParaRPr>
          </a:p>
        </p:txBody>
      </p:sp>
      <p:sp>
        <p:nvSpPr>
          <p:cNvPr id="6" name="Content Placeholder 13"/>
          <p:cNvSpPr txBox="1">
            <a:spLocks/>
          </p:cNvSpPr>
          <p:nvPr/>
        </p:nvSpPr>
        <p:spPr>
          <a:xfrm>
            <a:off x="2999902" y="1719906"/>
            <a:ext cx="8874436" cy="3766493"/>
          </a:xfrm>
          <a:prstGeom prst="rect">
            <a:avLst/>
          </a:prstGeom>
        </p:spPr>
        <p:txBody>
          <a:bodyPr vert="horz" lIns="0" tIns="45720" rIns="0" bIns="45720" rtlCol="0">
            <a:no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r>
              <a:rPr lang="en-US" sz="2400" b="1" dirty="0" smtClean="0">
                <a:latin typeface="Candara" panose="020E0502030303020204" pitchFamily="34" charset="0"/>
              </a:rPr>
              <a:t>Alliteration—</a:t>
            </a:r>
            <a:r>
              <a:rPr lang="en-US" sz="2400" dirty="0" smtClean="0">
                <a:latin typeface="Candara" panose="020E0502030303020204" pitchFamily="34" charset="0"/>
              </a:rPr>
              <a:t>a writing technique using repeated initial consonant sounds in a phrase</a:t>
            </a:r>
            <a:endParaRPr lang="en-US" sz="2400" b="1" dirty="0" smtClean="0">
              <a:latin typeface="Candara" panose="020E0502030303020204" pitchFamily="34" charset="0"/>
            </a:endParaRPr>
          </a:p>
          <a:p>
            <a:r>
              <a:rPr lang="en-US" sz="2400" b="1" dirty="0" smtClean="0">
                <a:latin typeface="Candara" panose="020E0502030303020204" pitchFamily="34" charset="0"/>
              </a:rPr>
              <a:t>Metaphors and Similes</a:t>
            </a:r>
            <a:r>
              <a:rPr lang="en-US" sz="2400" dirty="0" smtClean="0">
                <a:latin typeface="Candara" panose="020E0502030303020204" pitchFamily="34" charset="0"/>
              </a:rPr>
              <a:t>—a phrase showing a comparison of two unlike objects. Similes have </a:t>
            </a:r>
            <a:r>
              <a:rPr lang="en-US" sz="2400" i="1" dirty="0" smtClean="0">
                <a:latin typeface="Candara" panose="020E0502030303020204" pitchFamily="34" charset="0"/>
              </a:rPr>
              <a:t>like</a:t>
            </a:r>
            <a:r>
              <a:rPr lang="en-US" sz="2400" dirty="0" smtClean="0">
                <a:latin typeface="Candara" panose="020E0502030303020204" pitchFamily="34" charset="0"/>
              </a:rPr>
              <a:t> or </a:t>
            </a:r>
            <a:r>
              <a:rPr lang="en-US" sz="2400" i="1" dirty="0" smtClean="0">
                <a:latin typeface="Candara" panose="020E0502030303020204" pitchFamily="34" charset="0"/>
              </a:rPr>
              <a:t>as</a:t>
            </a:r>
            <a:r>
              <a:rPr lang="en-US" sz="2400" dirty="0" smtClean="0">
                <a:latin typeface="Candara" panose="020E0502030303020204" pitchFamily="34" charset="0"/>
              </a:rPr>
              <a:t>; metaphors do not.</a:t>
            </a:r>
          </a:p>
          <a:p>
            <a:r>
              <a:rPr lang="en-US" sz="2400" b="1" dirty="0" smtClean="0">
                <a:latin typeface="Candara" panose="020E0502030303020204" pitchFamily="34" charset="0"/>
              </a:rPr>
              <a:t>Motifs</a:t>
            </a:r>
            <a:r>
              <a:rPr lang="en-US" sz="2400" dirty="0" smtClean="0">
                <a:latin typeface="Candara" panose="020E0502030303020204" pitchFamily="34" charset="0"/>
              </a:rPr>
              <a:t>—images, ideas, sounds, or words that help to explain the theme or central idea of a literary work; is a recurring element</a:t>
            </a:r>
          </a:p>
          <a:p>
            <a:r>
              <a:rPr lang="en-US" sz="2400" b="1" dirty="0" smtClean="0">
                <a:latin typeface="Candara" panose="020E0502030303020204" pitchFamily="34" charset="0"/>
              </a:rPr>
              <a:t>Imagery</a:t>
            </a:r>
            <a:r>
              <a:rPr lang="en-US" sz="2400" dirty="0" smtClean="0">
                <a:latin typeface="Candara" panose="020E0502030303020204" pitchFamily="34" charset="0"/>
              </a:rPr>
              <a:t>—vivid, strong, expressive word choices or figurative language that builds a mental image for the reader</a:t>
            </a:r>
            <a:endParaRPr lang="en-US" sz="2400" dirty="0">
              <a:latin typeface="Candara" panose="020E0502030303020204" pitchFamily="34" charset="0"/>
            </a:endParaRPr>
          </a:p>
        </p:txBody>
      </p:sp>
    </p:spTree>
    <p:extLst>
      <p:ext uri="{BB962C8B-B14F-4D97-AF65-F5344CB8AC3E}">
        <p14:creationId xmlns:p14="http://schemas.microsoft.com/office/powerpoint/2010/main" val="169913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ookman Old Style" panose="02050604050505020204" pitchFamily="18" charset="0"/>
                <a:ea typeface="Arial Unicode MS" panose="020B0604020202020204" pitchFamily="34" charset="-128"/>
                <a:cs typeface="Arial Unicode MS" panose="020B0604020202020204" pitchFamily="34" charset="-128"/>
              </a:rPr>
              <a:t>METAPHORS AND SIMILES</a:t>
            </a:r>
            <a:endParaRPr lang="en-US" sz="2800" b="1" dirty="0">
              <a:latin typeface="Bookman Old Style" panose="02050604050505020204" pitchFamily="18" charset="0"/>
              <a:ea typeface="Arial Unicode MS" panose="020B0604020202020204" pitchFamily="34" charset="-128"/>
              <a:cs typeface="Arial Unicode MS" panose="020B0604020202020204" pitchFamily="34" charset="-128"/>
            </a:endParaRPr>
          </a:p>
        </p:txBody>
      </p:sp>
      <p:sp>
        <p:nvSpPr>
          <p:cNvPr id="4" name="Text Placeholder 3"/>
          <p:cNvSpPr>
            <a:spLocks noGrp="1"/>
          </p:cNvSpPr>
          <p:nvPr>
            <p:ph type="body" sz="half" idx="2"/>
          </p:nvPr>
        </p:nvSpPr>
        <p:spPr>
          <a:xfrm>
            <a:off x="1104900" y="1929873"/>
            <a:ext cx="4036726" cy="3861327"/>
          </a:xfrm>
        </p:spPr>
        <p:txBody>
          <a:bodyPr>
            <a:normAutofit/>
          </a:bodyPr>
          <a:lstStyle/>
          <a:p>
            <a:r>
              <a:rPr lang="en-US"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A FEW EXAMPLES FROM THE NOVEL: </a:t>
            </a:r>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AutoNum type="arabicPeriod"/>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 . tall slender reeds bending in the wind, their tasseled tops waving like little flags.</a:t>
            </a:r>
          </a:p>
          <a:p>
            <a:pPr marL="457200" indent="-457200">
              <a:buAutoNum type="arabicPeriod"/>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Her tone was a brick wall.</a:t>
            </a:r>
          </a:p>
          <a:p>
            <a:pPr marL="457200" indent="-457200">
              <a:buAutoNum type="arabicPeriod"/>
            </a:pP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“They (fabrics) are like exotic paints I can wrap around my fingers.”</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Box 2"/>
          <p:cNvSpPr txBox="1"/>
          <p:nvPr/>
        </p:nvSpPr>
        <p:spPr>
          <a:xfrm>
            <a:off x="5868794" y="2206034"/>
            <a:ext cx="4263695" cy="369332"/>
          </a:xfrm>
          <a:prstGeom prst="rect">
            <a:avLst/>
          </a:prstGeom>
          <a:noFill/>
          <a:ln cmpd="thickThin">
            <a:noFill/>
            <a:prstDash val="solid"/>
          </a:ln>
        </p:spPr>
        <p:txBody>
          <a:bodyPr wrap="square" rtlCol="0">
            <a:spAutoFit/>
          </a:bodyPr>
          <a:lstStyle/>
          <a:p>
            <a:r>
              <a:rPr lang="en-US" dirty="0" smtClean="0">
                <a:latin typeface="Arial Black" panose="020B0A04020102020204" pitchFamily="34" charset="0"/>
              </a:rPr>
              <a:t>                     </a:t>
            </a:r>
            <a:endParaRPr lang="en-US" dirty="0"/>
          </a:p>
        </p:txBody>
      </p:sp>
      <p:pic>
        <p:nvPicPr>
          <p:cNvPr id="6" name="Picture 5" descr="brown and white grass near body of water during daytime"/>
          <p:cNvPicPr/>
          <p:nvPr/>
        </p:nvPicPr>
        <p:blipFill rotWithShape="1">
          <a:blip r:embed="rId2" cstate="print">
            <a:extLst>
              <a:ext uri="{28A0092B-C50C-407E-A947-70E740481C1C}">
                <a14:useLocalDpi xmlns:a14="http://schemas.microsoft.com/office/drawing/2010/main" val="0"/>
              </a:ext>
            </a:extLst>
          </a:blip>
          <a:srcRect t="3133" b="21162"/>
          <a:stretch/>
        </p:blipFill>
        <p:spPr bwMode="auto">
          <a:xfrm>
            <a:off x="6201884" y="2001187"/>
            <a:ext cx="2245074" cy="3005528"/>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2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ookman Old Style" panose="02050604050505020204" pitchFamily="18" charset="0"/>
                <a:ea typeface="Arial Unicode MS" panose="020B0604020202020204" pitchFamily="34" charset="-128"/>
                <a:cs typeface="Arial Unicode MS" panose="020B0604020202020204" pitchFamily="34" charset="-128"/>
              </a:rPr>
              <a:t>MOTIF</a:t>
            </a:r>
            <a:endParaRPr lang="en-US" sz="2800" b="1" dirty="0">
              <a:latin typeface="Bookman Old Style" panose="02050604050505020204" pitchFamily="18" charset="0"/>
              <a:ea typeface="Arial Unicode MS" panose="020B0604020202020204" pitchFamily="34" charset="-128"/>
              <a:cs typeface="Arial Unicode MS" panose="020B0604020202020204" pitchFamily="34" charset="-128"/>
            </a:endParaRPr>
          </a:p>
        </p:txBody>
      </p:sp>
      <p:sp>
        <p:nvSpPr>
          <p:cNvPr id="4" name="Text Placeholder 3"/>
          <p:cNvSpPr>
            <a:spLocks noGrp="1"/>
          </p:cNvSpPr>
          <p:nvPr>
            <p:ph type="body" sz="half" idx="2"/>
          </p:nvPr>
        </p:nvSpPr>
        <p:spPr>
          <a:xfrm>
            <a:off x="1104900" y="1600200"/>
            <a:ext cx="4036726" cy="4987977"/>
          </a:xfrm>
        </p:spPr>
        <p:txBody>
          <a:bodyPr>
            <a:normAutofit/>
          </a:bodyPr>
          <a:lstStyle/>
          <a:p>
            <a:r>
              <a:rPr lang="en-US"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THE MAJOR MOTIF IN THE NOVEL IS:</a:t>
            </a:r>
          </a:p>
          <a:p>
            <a:endParaRPr lang="en-US" sz="2000"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4400" dirty="0" smtClean="0">
                <a:latin typeface="Papyrus" panose="03070502060502030205" pitchFamily="66" charset="0"/>
                <a:ea typeface="Microsoft JhengHei Light" panose="020B0304030504040204" pitchFamily="34" charset="-120"/>
                <a:cs typeface="Arial Unicode MS" panose="020B0604020202020204" pitchFamily="34" charset="-128"/>
              </a:rPr>
              <a:t>Light vs. Dark</a:t>
            </a:r>
          </a:p>
          <a:p>
            <a:r>
              <a:rPr lang="en-US" sz="2400" dirty="0" smtClean="0">
                <a:latin typeface="Papyrus" panose="03070502060502030205" pitchFamily="66" charset="0"/>
                <a:ea typeface="Microsoft JhengHei Light" panose="020B0304030504040204" pitchFamily="34" charset="-120"/>
                <a:cs typeface="Arial Unicode MS" panose="020B0604020202020204" pitchFamily="34" charset="-128"/>
              </a:rPr>
              <a:t>As seen in references to shadows, light, and darkness</a:t>
            </a:r>
          </a:p>
          <a:p>
            <a:r>
              <a:rPr lang="en-US" sz="2400" dirty="0" smtClean="0">
                <a:latin typeface="Papyrus" panose="03070502060502030205" pitchFamily="66" charset="0"/>
                <a:ea typeface="Microsoft JhengHei Light" panose="020B0304030504040204" pitchFamily="34" charset="-120"/>
                <a:cs typeface="Arial Unicode MS" panose="020B0604020202020204" pitchFamily="34" charset="-128"/>
              </a:rPr>
              <a:t>Example: </a:t>
            </a:r>
            <a:r>
              <a:rPr lang="en-US" sz="1500" dirty="0">
                <a:latin typeface="Candara" panose="020E0502030303020204" pitchFamily="34" charset="0"/>
              </a:rPr>
              <a:t>The air felt heavy, oppressive, growing more so as we sat there in the deepening shadows of the approaching night.</a:t>
            </a:r>
          </a:p>
          <a:p>
            <a:r>
              <a:rPr lang="en-US" sz="1500" dirty="0" smtClean="0">
                <a:latin typeface="Candara" panose="020E0502030303020204" pitchFamily="34" charset="0"/>
              </a:rPr>
              <a:t>I </a:t>
            </a:r>
            <a:r>
              <a:rPr lang="en-US" sz="1500" dirty="0">
                <a:latin typeface="Candara" panose="020E0502030303020204" pitchFamily="34" charset="0"/>
              </a:rPr>
              <a:t>hoped and prayed that the dark conversation going on behind the far door would make a difference. </a:t>
            </a:r>
          </a:p>
          <a:p>
            <a:endParaRPr lang="en-US" sz="2400" dirty="0" smtClean="0">
              <a:latin typeface="Papyrus" panose="03070502060502030205" pitchFamily="66" charset="0"/>
              <a:ea typeface="Microsoft JhengHei Light" panose="020B0304030504040204" pitchFamily="34" charset="-120"/>
              <a:cs typeface="Arial Unicode MS" panose="020B0604020202020204" pitchFamily="34" charset="-128"/>
            </a:endParaRPr>
          </a:p>
        </p:txBody>
      </p:sp>
      <p:pic>
        <p:nvPicPr>
          <p:cNvPr id="6" name="Picture Placeholder 5" descr="yellow lights between trees"/>
          <p:cNvPicPr>
            <a:picLocks noGrp="1"/>
          </p:cNvPicPr>
          <p:nvPr>
            <p:ph type="pic" idx="1"/>
          </p:nvPr>
        </p:nvPicPr>
        <p:blipFill>
          <a:blip r:embed="rId2">
            <a:extLst>
              <a:ext uri="{28A0092B-C50C-407E-A947-70E740481C1C}">
                <a14:useLocalDpi xmlns:a14="http://schemas.microsoft.com/office/drawing/2010/main" val="0"/>
              </a:ext>
            </a:extLst>
          </a:blip>
          <a:srcRect l="3090" r="3090"/>
          <a:stretch>
            <a:fillRect/>
          </a:stretch>
        </p:blipFill>
        <p:spPr bwMode="auto">
          <a:xfrm>
            <a:off x="5351489" y="1600200"/>
            <a:ext cx="5734094" cy="4103558"/>
          </a:xfrm>
          <a:prstGeom prst="rect">
            <a:avLst/>
          </a:prstGeom>
          <a:noFill/>
          <a:ln>
            <a:noFill/>
          </a:ln>
        </p:spPr>
      </p:pic>
    </p:spTree>
    <p:extLst>
      <p:ext uri="{BB962C8B-B14F-4D97-AF65-F5344CB8AC3E}">
        <p14:creationId xmlns:p14="http://schemas.microsoft.com/office/powerpoint/2010/main" val="394652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Bookman Old Style" panose="02050604050505020204" pitchFamily="18" charset="0"/>
                <a:ea typeface="Arial Unicode MS" panose="020B0604020202020204" pitchFamily="34" charset="-128"/>
                <a:cs typeface="Arial Unicode MS" panose="020B0604020202020204" pitchFamily="34" charset="-128"/>
              </a:rPr>
              <a:t>IMAGERY</a:t>
            </a:r>
            <a:endParaRPr lang="en-US" sz="2800" b="1" dirty="0">
              <a:latin typeface="Bookman Old Style" panose="02050604050505020204" pitchFamily="18" charset="0"/>
              <a:ea typeface="Arial Unicode MS" panose="020B0604020202020204" pitchFamily="34" charset="-128"/>
              <a:cs typeface="Arial Unicode MS" panose="020B0604020202020204" pitchFamily="34" charset="-128"/>
            </a:endParaRPr>
          </a:p>
        </p:txBody>
      </p:sp>
      <p:sp>
        <p:nvSpPr>
          <p:cNvPr id="4" name="Text Placeholder 3"/>
          <p:cNvSpPr>
            <a:spLocks noGrp="1"/>
          </p:cNvSpPr>
          <p:nvPr>
            <p:ph type="body" sz="half" idx="2"/>
          </p:nvPr>
        </p:nvSpPr>
        <p:spPr>
          <a:xfrm>
            <a:off x="1104900" y="2191428"/>
            <a:ext cx="3581400" cy="3980772"/>
          </a:xfrm>
        </p:spPr>
        <p:txBody>
          <a:bodyPr>
            <a:normAutofit/>
          </a:bodyPr>
          <a:lstStyle/>
          <a:p>
            <a:pPr marL="342900" indent="-342900">
              <a:buFont typeface="Arial" panose="020B0604020202020204" pitchFamily="34" charset="0"/>
              <a:buChar char="•"/>
            </a:pPr>
            <a:r>
              <a:rPr lang="en-US" sz="2000" dirty="0">
                <a:latin typeface="Candara" panose="020E0502030303020204" pitchFamily="34" charset="0"/>
              </a:rPr>
              <a:t>I walked to the edge of the water, where tiny shells burrowed back into the wet sand as foam with salty bubbles popped and formed a curved line to remind us where the water had been. </a:t>
            </a:r>
            <a:endParaRPr lang="en-US" sz="2000" dirty="0" smtClean="0">
              <a:latin typeface="Candara" panose="020E0502030303020204" pitchFamily="34" charset="0"/>
            </a:endParaRPr>
          </a:p>
          <a:p>
            <a:pPr marL="342900" indent="-342900">
              <a:buFont typeface="Arial" panose="020B0604020202020204" pitchFamily="34" charset="0"/>
              <a:buChar char="•"/>
            </a:pPr>
            <a:r>
              <a:rPr lang="en-US" sz="2000" dirty="0">
                <a:latin typeface="Candara" panose="020E0502030303020204" pitchFamily="34" charset="0"/>
              </a:rPr>
              <a:t>The forest ended and a quiet field moved with us. I could see the stars against the open night sky sparkle and glitter, steady against the darkness. </a:t>
            </a:r>
            <a:endParaRPr lang="en-US" sz="2000" dirty="0" smtClean="0">
              <a:latin typeface="Candara" panose="020E0502030303020204" pitchFamily="34" charset="0"/>
              <a:ea typeface="Arial Unicode MS" panose="020B0604020202020204" pitchFamily="34" charset="-128"/>
              <a:cs typeface="Arial Unicode MS" panose="020B0604020202020204" pitchFamily="34" charset="-128"/>
            </a:endParaRPr>
          </a:p>
        </p:txBody>
      </p:sp>
      <p:sp>
        <p:nvSpPr>
          <p:cNvPr id="9" name="Rectangle 8"/>
          <p:cNvSpPr/>
          <p:nvPr/>
        </p:nvSpPr>
        <p:spPr>
          <a:xfrm>
            <a:off x="1080899" y="1538367"/>
            <a:ext cx="4060727" cy="523220"/>
          </a:xfrm>
          <a:prstGeom prst="rect">
            <a:avLst/>
          </a:prstGeom>
        </p:spPr>
        <p:txBody>
          <a:bodyPr wrap="none">
            <a:spAutoFit/>
          </a:bodyPr>
          <a:lstStyle/>
          <a:p>
            <a:r>
              <a:rPr lang="en-US" sz="2800" u="sng" dirty="0" smtClean="0">
                <a:latin typeface="Arial Unicode MS" panose="020B0604020202020204" pitchFamily="34" charset="-128"/>
                <a:ea typeface="Arial Unicode MS" panose="020B0604020202020204" pitchFamily="34" charset="-128"/>
                <a:cs typeface="Arial Unicode MS" panose="020B0604020202020204" pitchFamily="34" charset="-128"/>
              </a:rPr>
              <a:t>Examples from the story</a:t>
            </a:r>
            <a:endParaRPr lang="en-US" sz="2800"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Picture 7" descr="seashore with gray stones"/>
          <p:cNvPicPr/>
          <p:nvPr/>
        </p:nvPicPr>
        <p:blipFill rotWithShape="1">
          <a:blip r:embed="rId2" cstate="print">
            <a:extLst>
              <a:ext uri="{28A0092B-C50C-407E-A947-70E740481C1C}">
                <a14:useLocalDpi xmlns:a14="http://schemas.microsoft.com/office/drawing/2010/main" val="0"/>
              </a:ext>
            </a:extLst>
          </a:blip>
          <a:srcRect t="58371" b="-1"/>
          <a:stretch/>
        </p:blipFill>
        <p:spPr bwMode="auto">
          <a:xfrm>
            <a:off x="6509506" y="1713458"/>
            <a:ext cx="3453130" cy="2156460"/>
          </a:xfrm>
          <a:prstGeom prst="rect">
            <a:avLst/>
          </a:prstGeom>
          <a:noFill/>
          <a:ln>
            <a:noFill/>
          </a:ln>
          <a:extLst>
            <a:ext uri="{53640926-AAD7-44D8-BBD7-CCE9431645EC}">
              <a14:shadowObscured xmlns:a14="http://schemas.microsoft.com/office/drawing/2010/main"/>
            </a:ext>
          </a:extLst>
        </p:spPr>
      </p:pic>
      <p:pic>
        <p:nvPicPr>
          <p:cNvPr id="10" name="Picture Placeholder 9" descr="silhouette of trees"/>
          <p:cNvPicPr>
            <a:picLocks noGrp="1"/>
          </p:cNvPicPr>
          <p:nvPr>
            <p:ph type="pic" idx="1"/>
          </p:nvPr>
        </p:nvPicPr>
        <p:blipFill>
          <a:blip r:embed="rId3" cstate="print">
            <a:extLst>
              <a:ext uri="{28A0092B-C50C-407E-A947-70E740481C1C}">
                <a14:useLocalDpi xmlns:a14="http://schemas.microsoft.com/office/drawing/2010/main" val="0"/>
              </a:ext>
            </a:extLst>
          </a:blip>
          <a:srcRect l="3231" r="3231"/>
          <a:stretch>
            <a:fillRect/>
          </a:stretch>
        </p:blipFill>
        <p:spPr bwMode="auto">
          <a:xfrm>
            <a:off x="5141626" y="4139949"/>
            <a:ext cx="3493065" cy="2229787"/>
          </a:xfrm>
          <a:prstGeom prst="rect">
            <a:avLst/>
          </a:prstGeom>
          <a:noFill/>
          <a:ln>
            <a:noFill/>
          </a:ln>
        </p:spPr>
      </p:pic>
    </p:spTree>
    <p:extLst>
      <p:ext uri="{BB962C8B-B14F-4D97-AF65-F5344CB8AC3E}">
        <p14:creationId xmlns:p14="http://schemas.microsoft.com/office/powerpoint/2010/main" val="792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7992" y="1244184"/>
            <a:ext cx="8143407" cy="3267601"/>
          </a:xfrm>
        </p:spPr>
        <p:txBody>
          <a:bodyPr/>
          <a:lstStyle/>
          <a:p>
            <a:r>
              <a:rPr lang="en-US" dirty="0" smtClean="0"/>
              <a:t>For Display in the classroom</a:t>
            </a:r>
            <a:endParaRPr lang="en-US" dirty="0"/>
          </a:p>
        </p:txBody>
      </p:sp>
      <p:sp>
        <p:nvSpPr>
          <p:cNvPr id="3" name="Subtitle 2"/>
          <p:cNvSpPr>
            <a:spLocks noGrp="1"/>
          </p:cNvSpPr>
          <p:nvPr>
            <p:ph type="subTitle" idx="1"/>
          </p:nvPr>
        </p:nvSpPr>
        <p:spPr>
          <a:xfrm>
            <a:off x="3057991" y="4009870"/>
            <a:ext cx="8143407" cy="1457480"/>
          </a:xfrm>
        </p:spPr>
        <p:txBody>
          <a:bodyPr>
            <a:normAutofit/>
          </a:bodyPr>
          <a:lstStyle/>
          <a:p>
            <a:r>
              <a:rPr lang="en-US" sz="2800" dirty="0" smtClean="0">
                <a:latin typeface="Copperplate Gothic Bold" panose="020E0705020206020404" pitchFamily="34" charset="0"/>
              </a:rPr>
              <a:t>Truths from the book and the curriculum</a:t>
            </a:r>
            <a:endParaRPr lang="en-US" sz="2800" dirty="0">
              <a:latin typeface="Copperplate Gothic Bold" panose="020E0705020206020404" pitchFamily="34" charset="0"/>
            </a:endParaRPr>
          </a:p>
        </p:txBody>
      </p:sp>
    </p:spTree>
    <p:extLst>
      <p:ext uri="{BB962C8B-B14F-4D97-AF65-F5344CB8AC3E}">
        <p14:creationId xmlns:p14="http://schemas.microsoft.com/office/powerpoint/2010/main" val="412297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1" y="968115"/>
            <a:ext cx="9980682" cy="1096962"/>
          </a:xfrm>
        </p:spPr>
        <p:txBody>
          <a:bodyPr>
            <a:normAutofit fontScale="90000"/>
          </a:bodyPr>
          <a:lstStyle/>
          <a:p>
            <a:r>
              <a:rPr lang="en-US" b="1" dirty="0"/>
              <a:t>We must learn to discern between good and </a:t>
            </a:r>
            <a:r>
              <a:rPr lang="en-US" b="1" dirty="0" smtClean="0"/>
              <a:t>evil, </a:t>
            </a:r>
            <a:r>
              <a:rPr lang="en-US" b="1" dirty="0"/>
              <a:t>truth and </a:t>
            </a:r>
            <a:r>
              <a:rPr lang="en-US" b="1" dirty="0" smtClean="0"/>
              <a:t>lies,</a:t>
            </a:r>
            <a:r>
              <a:rPr lang="en-US" dirty="0"/>
              <a:t> </a:t>
            </a:r>
            <a:r>
              <a:rPr lang="en-US" b="1" dirty="0" smtClean="0"/>
              <a:t>because </a:t>
            </a:r>
            <a:r>
              <a:rPr lang="en-US" b="1" dirty="0"/>
              <a:t>deception is all around us.</a:t>
            </a:r>
            <a:r>
              <a:rPr lang="en-US" dirty="0"/>
              <a:t/>
            </a:r>
            <a:br>
              <a:rPr lang="en-US" dirty="0"/>
            </a:br>
            <a:r>
              <a:rPr lang="en-US" dirty="0"/>
              <a:t> </a:t>
            </a:r>
            <a:br>
              <a:rPr lang="en-US" dirty="0"/>
            </a:br>
            <a:endParaRPr lang="en-US" dirty="0"/>
          </a:p>
        </p:txBody>
      </p:sp>
      <p:sp>
        <p:nvSpPr>
          <p:cNvPr id="3" name="Text Placeholder 2"/>
          <p:cNvSpPr>
            <a:spLocks noGrp="1"/>
          </p:cNvSpPr>
          <p:nvPr>
            <p:ph type="body" sz="half" idx="2"/>
          </p:nvPr>
        </p:nvSpPr>
        <p:spPr/>
        <p:txBody>
          <a:bodyPr/>
          <a:lstStyle/>
          <a:p>
            <a:r>
              <a:rPr lang="en-US" b="1" dirty="0"/>
              <a:t>Learning from the characters—</a:t>
            </a:r>
            <a:endParaRPr lang="en-US" dirty="0"/>
          </a:p>
          <a:p>
            <a:r>
              <a:rPr lang="en-US" dirty="0"/>
              <a:t>Marc and Maylee determine the truth by</a:t>
            </a:r>
          </a:p>
          <a:p>
            <a:r>
              <a:rPr lang="en-US" dirty="0"/>
              <a:t>· Praying</a:t>
            </a:r>
          </a:p>
          <a:p>
            <a:r>
              <a:rPr lang="en-US" dirty="0"/>
              <a:t>· Consulting with people they trust</a:t>
            </a:r>
          </a:p>
          <a:p>
            <a:r>
              <a:rPr lang="en-US" dirty="0"/>
              <a:t>· Thinking about and being open to the evidence around them</a:t>
            </a:r>
          </a:p>
          <a:p>
            <a:r>
              <a:rPr lang="en-US" dirty="0"/>
              <a:t> </a:t>
            </a:r>
          </a:p>
        </p:txBody>
      </p:sp>
      <p:pic>
        <p:nvPicPr>
          <p:cNvPr id="2054" name="Picture 6" descr="Milky Way, Night, Stars, Person,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207" y="3485021"/>
            <a:ext cx="2736069" cy="1795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oss, People, Evening, Discu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218" y="2125506"/>
            <a:ext cx="2655556" cy="19931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ople, Girl, Alone, Sitting, W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537" y="1577397"/>
            <a:ext cx="2257840" cy="129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6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04900" y="1341620"/>
            <a:ext cx="3204772" cy="5284032"/>
          </a:xfrm>
        </p:spPr>
        <p:txBody>
          <a:bodyPr>
            <a:normAutofit/>
          </a:bodyPr>
          <a:lstStyle/>
          <a:p>
            <a:r>
              <a:rPr lang="en-US" dirty="0"/>
              <a:t>A</a:t>
            </a:r>
            <a:r>
              <a:rPr lang="en-US" dirty="0" smtClean="0"/>
              <a:t> </a:t>
            </a:r>
            <a:r>
              <a:rPr lang="en-US" dirty="0"/>
              <a:t>person who believes in </a:t>
            </a:r>
            <a:r>
              <a:rPr lang="en-US" b="1" dirty="0"/>
              <a:t>absolutes</a:t>
            </a:r>
            <a:r>
              <a:rPr lang="en-US" dirty="0"/>
              <a:t> frames his decisions by truths that do not change and are set by a morally upright deity who also does not change and has the best interest for humankind in mind at all </a:t>
            </a:r>
            <a:r>
              <a:rPr lang="en-US" dirty="0" smtClean="0"/>
              <a:t>times.</a:t>
            </a:r>
          </a:p>
          <a:p>
            <a:r>
              <a:rPr lang="en-US" dirty="0" smtClean="0"/>
              <a:t>We all </a:t>
            </a:r>
            <a:r>
              <a:rPr lang="en-US" dirty="0"/>
              <a:t>have to choose. </a:t>
            </a:r>
            <a:endParaRPr lang="en-US" dirty="0" smtClean="0"/>
          </a:p>
          <a:p>
            <a:r>
              <a:rPr lang="en-US" dirty="0" smtClean="0"/>
              <a:t>As </a:t>
            </a:r>
            <a:r>
              <a:rPr lang="en-US" dirty="0"/>
              <a:t>Deuteronomy 30:19 says</a:t>
            </a:r>
            <a:r>
              <a:rPr lang="en-US" b="1" dirty="0"/>
              <a:t>: </a:t>
            </a:r>
            <a:r>
              <a:rPr lang="en-US" b="1" dirty="0" smtClean="0"/>
              <a:t>“</a:t>
            </a:r>
            <a:r>
              <a:rPr lang="en-US" dirty="0" smtClean="0"/>
              <a:t>This </a:t>
            </a:r>
            <a:r>
              <a:rPr lang="en-US" dirty="0"/>
              <a:t>day I call the heavens and the earth as witnesses against you that I have set before you life and death, blessings and curses. Now</a:t>
            </a:r>
            <a:r>
              <a:rPr lang="en-US" b="1" dirty="0"/>
              <a:t> CHOOSE LIFE </a:t>
            </a:r>
            <a:r>
              <a:rPr lang="en-US" dirty="0"/>
              <a:t>so that you and your children may live</a:t>
            </a:r>
            <a:r>
              <a:rPr lang="en-US" dirty="0" smtClean="0"/>
              <a:t>.” </a:t>
            </a:r>
            <a:endParaRPr lang="en-US" dirty="0"/>
          </a:p>
          <a:p>
            <a:r>
              <a:rPr lang="en-US" dirty="0" smtClean="0"/>
              <a:t> </a:t>
            </a:r>
            <a:endParaRPr lang="en-US" dirty="0"/>
          </a:p>
          <a:p>
            <a:r>
              <a:rPr lang="en-US" dirty="0"/>
              <a:t> </a:t>
            </a:r>
          </a:p>
        </p:txBody>
      </p:sp>
      <p:sp>
        <p:nvSpPr>
          <p:cNvPr id="4" name="Title 3"/>
          <p:cNvSpPr>
            <a:spLocks noGrp="1"/>
          </p:cNvSpPr>
          <p:nvPr>
            <p:ph type="title"/>
          </p:nvPr>
        </p:nvSpPr>
        <p:spPr/>
        <p:txBody>
          <a:bodyPr>
            <a:normAutofit/>
          </a:bodyPr>
          <a:lstStyle/>
          <a:p>
            <a:r>
              <a:rPr lang="en-US" sz="2600" dirty="0"/>
              <a:t>Our perspective of life and the absolutes we </a:t>
            </a:r>
            <a:r>
              <a:rPr lang="en-US" sz="2600" dirty="0" smtClean="0"/>
              <a:t>have </a:t>
            </a:r>
            <a:r>
              <a:rPr lang="en-US" sz="2600" dirty="0"/>
              <a:t>will </a:t>
            </a:r>
            <a:r>
              <a:rPr lang="en-US" sz="2600" dirty="0" smtClean="0"/>
              <a:t>determine</a:t>
            </a:r>
            <a:r>
              <a:rPr lang="en-US" sz="2600" dirty="0"/>
              <a:t> </a:t>
            </a:r>
            <a:r>
              <a:rPr lang="en-US" sz="2600" dirty="0" smtClean="0"/>
              <a:t>our </a:t>
            </a:r>
            <a:r>
              <a:rPr lang="en-US" sz="2600" dirty="0"/>
              <a:t>choices, attitudes, and responses—even during adversity</a:t>
            </a:r>
            <a:r>
              <a:rPr lang="en-US" sz="2600" dirty="0" smtClean="0"/>
              <a:t>.</a:t>
            </a:r>
            <a:endParaRPr lang="en-US" sz="2600" dirty="0"/>
          </a:p>
        </p:txBody>
      </p:sp>
      <p:pic>
        <p:nvPicPr>
          <p:cNvPr id="3074" name="Picture 2" descr="Two way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071" y="1547800"/>
            <a:ext cx="28575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ulti search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970" y="1965845"/>
            <a:ext cx="2857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156616" y="4453979"/>
            <a:ext cx="4167266" cy="2074237"/>
          </a:xfrm>
          <a:prstGeom prst="roundRect">
            <a:avLst/>
          </a:prstGeom>
          <a:solidFill>
            <a:srgbClr val="2163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smtClean="0">
                <a:latin typeface="Juice ITC" panose="04040403040A02020202" pitchFamily="82" charset="0"/>
              </a:rPr>
              <a:t>Choose</a:t>
            </a:r>
            <a:r>
              <a:rPr lang="en-US" sz="4000" dirty="0" smtClean="0">
                <a:latin typeface="Juice ITC" panose="04040403040A02020202" pitchFamily="82" charset="0"/>
              </a:rPr>
              <a:t> a </a:t>
            </a:r>
          </a:p>
          <a:p>
            <a:pPr algn="ctr"/>
            <a:r>
              <a:rPr lang="en-US" sz="4000" dirty="0" smtClean="0">
                <a:latin typeface="Juice ITC" panose="04040403040A02020202" pitchFamily="82" charset="0"/>
              </a:rPr>
              <a:t>Life of Integrity and Goodness</a:t>
            </a:r>
            <a:endParaRPr lang="en-US" sz="4000" dirty="0">
              <a:latin typeface="Juice ITC" panose="04040403040A02020202" pitchFamily="82" charset="0"/>
            </a:endParaRPr>
          </a:p>
        </p:txBody>
      </p:sp>
    </p:spTree>
    <p:extLst>
      <p:ext uri="{BB962C8B-B14F-4D97-AF65-F5344CB8AC3E}">
        <p14:creationId xmlns:p14="http://schemas.microsoft.com/office/powerpoint/2010/main" val="39311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93290" y="2113614"/>
            <a:ext cx="3333751" cy="3507698"/>
          </a:xfrm>
        </p:spPr>
        <p:txBody>
          <a:bodyPr>
            <a:normAutofit/>
          </a:bodyPr>
          <a:lstStyle/>
          <a:p>
            <a:r>
              <a:rPr lang="en-US" sz="2200" b="1" dirty="0" smtClean="0"/>
              <a:t>We can stand on these truths about God’s character.</a:t>
            </a:r>
            <a:endParaRPr lang="en-US" sz="2200" b="1" dirty="0"/>
          </a:p>
          <a:p>
            <a:r>
              <a:rPr lang="en-US" dirty="0"/>
              <a:t> </a:t>
            </a:r>
          </a:p>
        </p:txBody>
      </p:sp>
      <p:sp>
        <p:nvSpPr>
          <p:cNvPr id="4" name="Title 3"/>
          <p:cNvSpPr>
            <a:spLocks noGrp="1"/>
          </p:cNvSpPr>
          <p:nvPr>
            <p:ph type="title"/>
          </p:nvPr>
        </p:nvSpPr>
        <p:spPr/>
        <p:txBody>
          <a:bodyPr>
            <a:normAutofit/>
          </a:bodyPr>
          <a:lstStyle/>
          <a:p>
            <a:r>
              <a:rPr lang="en-US" sz="2800" b="1" dirty="0"/>
              <a:t>God is worthy of our trust because of his character and his </a:t>
            </a:r>
            <a:r>
              <a:rPr lang="en-US" sz="2800" b="1" dirty="0" smtClean="0"/>
              <a:t>abilities</a:t>
            </a:r>
            <a:r>
              <a:rPr lang="en-US" sz="2800" dirty="0" smtClean="0"/>
              <a:t>.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641357312"/>
              </p:ext>
            </p:extLst>
          </p:nvPr>
        </p:nvGraphicFramePr>
        <p:xfrm>
          <a:off x="4586000" y="3259574"/>
          <a:ext cx="6437757" cy="1639260"/>
        </p:xfrm>
        <a:graphic>
          <a:graphicData uri="http://schemas.openxmlformats.org/drawingml/2006/table">
            <a:tbl>
              <a:tblPr/>
              <a:tblGrid>
                <a:gridCol w="2145919"/>
                <a:gridCol w="2145919"/>
                <a:gridCol w="2145919"/>
              </a:tblGrid>
              <a:tr h="1639260">
                <a:tc>
                  <a:txBody>
                    <a:bodyPr/>
                    <a:lstStyle/>
                    <a:p>
                      <a:pPr marL="53429" marR="0" indent="0" algn="ctr" rtl="0">
                        <a:lnSpc>
                          <a:spcPct val="150000"/>
                        </a:lnSpc>
                        <a:spcBef>
                          <a:spcPts val="0"/>
                        </a:spcBef>
                        <a:spcAft>
                          <a:spcPts val="0"/>
                        </a:spcAft>
                      </a:pPr>
                      <a:r>
                        <a:rPr lang="en-US" sz="1800" kern="1400" dirty="0">
                          <a:ln>
                            <a:noFill/>
                          </a:ln>
                          <a:solidFill>
                            <a:srgbClr val="000000"/>
                          </a:solidFill>
                          <a:effectLst/>
                          <a:latin typeface="Arial" panose="020B0604020202020204" pitchFamily="34" charset="0"/>
                        </a:rPr>
                        <a:t>God loves us and wants the best for us.</a:t>
                      </a:r>
                      <a:endParaRPr lang="en-US" sz="18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64646"/>
                      </a:solidFill>
                      <a:prstDash val="solid"/>
                      <a:round/>
                      <a:headEnd type="none" w="med" len="med"/>
                      <a:tailEnd type="none" w="med" len="med"/>
                    </a:lnL>
                    <a:lnR w="6350" cap="flat" cmpd="sng" algn="ctr">
                      <a:solidFill>
                        <a:srgbClr val="464646"/>
                      </a:solidFill>
                      <a:prstDash val="solid"/>
                      <a:round/>
                      <a:headEnd type="none" w="med" len="med"/>
                      <a:tailEnd type="none" w="med" len="med"/>
                    </a:lnR>
                    <a:lnT w="6350" cap="flat" cmpd="sng" algn="ctr">
                      <a:solidFill>
                        <a:srgbClr val="464646"/>
                      </a:solidFill>
                      <a:prstDash val="solid"/>
                      <a:round/>
                      <a:headEnd type="none" w="med" len="med"/>
                      <a:tailEnd type="none" w="med" len="med"/>
                    </a:lnT>
                    <a:lnB w="6350" cap="flat" cmpd="sng" algn="ctr">
                      <a:solidFill>
                        <a:srgbClr val="464646"/>
                      </a:solidFill>
                      <a:prstDash val="solid"/>
                      <a:round/>
                      <a:headEnd type="none" w="med" len="med"/>
                      <a:tailEnd type="none" w="med" len="med"/>
                    </a:lnB>
                  </a:tcPr>
                </a:tc>
                <a:tc>
                  <a:txBody>
                    <a:bodyPr/>
                    <a:lstStyle/>
                    <a:p>
                      <a:pPr marL="53429" marR="0" indent="0" algn="ctr" rtl="0">
                        <a:lnSpc>
                          <a:spcPct val="150000"/>
                        </a:lnSpc>
                        <a:spcBef>
                          <a:spcPts val="0"/>
                        </a:spcBef>
                        <a:spcAft>
                          <a:spcPts val="0"/>
                        </a:spcAft>
                      </a:pPr>
                      <a:r>
                        <a:rPr lang="en-US" sz="1800" kern="1400" dirty="0">
                          <a:ln>
                            <a:noFill/>
                          </a:ln>
                          <a:solidFill>
                            <a:srgbClr val="000000"/>
                          </a:solidFill>
                          <a:effectLst/>
                          <a:latin typeface="Arial" panose="020B0604020202020204" pitchFamily="34" charset="0"/>
                        </a:rPr>
                        <a:t>God is sovereign and is in control of everything. </a:t>
                      </a:r>
                      <a:r>
                        <a:rPr lang="en-US" sz="1800" kern="1400" dirty="0" smtClean="0">
                          <a:ln>
                            <a:noFill/>
                          </a:ln>
                          <a:solidFill>
                            <a:srgbClr val="C00000"/>
                          </a:solidFill>
                          <a:effectLst/>
                          <a:latin typeface="Arial" panose="020B0604020202020204" pitchFamily="34" charset="0"/>
                        </a:rPr>
                        <a:t> </a:t>
                      </a:r>
                      <a:endParaRPr lang="en-US" sz="18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64646"/>
                      </a:solidFill>
                      <a:prstDash val="solid"/>
                      <a:round/>
                      <a:headEnd type="none" w="med" len="med"/>
                      <a:tailEnd type="none" w="med" len="med"/>
                    </a:lnL>
                    <a:lnR w="6350" cap="flat" cmpd="sng" algn="ctr">
                      <a:solidFill>
                        <a:srgbClr val="464646"/>
                      </a:solidFill>
                      <a:prstDash val="solid"/>
                      <a:round/>
                      <a:headEnd type="none" w="med" len="med"/>
                      <a:tailEnd type="none" w="med" len="med"/>
                    </a:lnR>
                    <a:lnT w="6350" cap="flat" cmpd="sng" algn="ctr">
                      <a:solidFill>
                        <a:srgbClr val="464646"/>
                      </a:solidFill>
                      <a:prstDash val="solid"/>
                      <a:round/>
                      <a:headEnd type="none" w="med" len="med"/>
                      <a:tailEnd type="none" w="med" len="med"/>
                    </a:lnT>
                    <a:lnB w="6350" cap="flat" cmpd="sng" algn="ctr">
                      <a:solidFill>
                        <a:srgbClr val="464646"/>
                      </a:solidFill>
                      <a:prstDash val="solid"/>
                      <a:round/>
                      <a:headEnd type="none" w="med" len="med"/>
                      <a:tailEnd type="none" w="med" len="med"/>
                    </a:lnB>
                  </a:tcPr>
                </a:tc>
                <a:tc>
                  <a:txBody>
                    <a:bodyPr/>
                    <a:lstStyle/>
                    <a:p>
                      <a:pPr marL="53429" marR="0" indent="0" algn="ctr" rtl="0">
                        <a:lnSpc>
                          <a:spcPct val="150000"/>
                        </a:lnSpc>
                        <a:spcBef>
                          <a:spcPts val="0"/>
                        </a:spcBef>
                        <a:spcAft>
                          <a:spcPts val="0"/>
                        </a:spcAft>
                      </a:pPr>
                      <a:r>
                        <a:rPr lang="en-US" sz="1800" kern="1400" dirty="0">
                          <a:ln>
                            <a:noFill/>
                          </a:ln>
                          <a:solidFill>
                            <a:srgbClr val="000000"/>
                          </a:solidFill>
                          <a:effectLst/>
                          <a:latin typeface="Arial" panose="020B0604020202020204" pitchFamily="34" charset="0"/>
                        </a:rPr>
                        <a:t>God keeps </a:t>
                      </a:r>
                      <a:r>
                        <a:rPr lang="en-US" sz="1800" kern="1400" dirty="0" smtClean="0">
                          <a:ln>
                            <a:noFill/>
                          </a:ln>
                          <a:solidFill>
                            <a:srgbClr val="000000"/>
                          </a:solidFill>
                          <a:effectLst/>
                          <a:latin typeface="Arial" panose="020B0604020202020204" pitchFamily="34" charset="0"/>
                        </a:rPr>
                        <a:t>His </a:t>
                      </a:r>
                      <a:r>
                        <a:rPr lang="en-US" sz="1800" kern="1400" dirty="0">
                          <a:ln>
                            <a:noFill/>
                          </a:ln>
                          <a:solidFill>
                            <a:srgbClr val="000000"/>
                          </a:solidFill>
                          <a:effectLst/>
                          <a:latin typeface="Arial" panose="020B0604020202020204" pitchFamily="34" charset="0"/>
                        </a:rPr>
                        <a:t>promises. </a:t>
                      </a:r>
                      <a:endParaRPr lang="en-US" sz="18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64646"/>
                      </a:solidFill>
                      <a:prstDash val="solid"/>
                      <a:round/>
                      <a:headEnd type="none" w="med" len="med"/>
                      <a:tailEnd type="none" w="med" len="med"/>
                    </a:lnL>
                    <a:lnR w="6350" cap="flat" cmpd="sng" algn="ctr">
                      <a:solidFill>
                        <a:srgbClr val="464646"/>
                      </a:solidFill>
                      <a:prstDash val="solid"/>
                      <a:round/>
                      <a:headEnd type="none" w="med" len="med"/>
                      <a:tailEnd type="none" w="med" len="med"/>
                    </a:lnR>
                    <a:lnT w="6350" cap="flat" cmpd="sng" algn="ctr">
                      <a:solidFill>
                        <a:srgbClr val="464646"/>
                      </a:solidFill>
                      <a:prstDash val="solid"/>
                      <a:round/>
                      <a:headEnd type="none" w="med" len="med"/>
                      <a:tailEnd type="none" w="med" len="med"/>
                    </a:lnT>
                    <a:lnB w="6350" cap="flat" cmpd="sng" algn="ctr">
                      <a:solidFill>
                        <a:srgbClr val="464646"/>
                      </a:solidFill>
                      <a:prstDash val="solid"/>
                      <a:round/>
                      <a:headEnd type="none" w="med" len="med"/>
                      <a:tailEnd type="none" w="med" len="med"/>
                    </a:lnB>
                  </a:tcPr>
                </a:tc>
              </a:tr>
            </a:tbl>
          </a:graphicData>
        </a:graphic>
      </p:graphicFrame>
      <p:sp>
        <p:nvSpPr>
          <p:cNvPr id="9" name="Control 3"/>
          <p:cNvSpPr>
            <a:spLocks noChangeArrowheads="1" noChangeShapeType="1"/>
          </p:cNvSpPr>
          <p:nvPr/>
        </p:nvSpPr>
        <p:spPr bwMode="auto">
          <a:xfrm>
            <a:off x="5263292" y="8358370"/>
            <a:ext cx="6437312" cy="10334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0" name="Right Arrow 9"/>
          <p:cNvSpPr/>
          <p:nvPr/>
        </p:nvSpPr>
        <p:spPr>
          <a:xfrm>
            <a:off x="1214204" y="3406883"/>
            <a:ext cx="2923082" cy="53215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79c32723dbb8665c2108602d1dc80222-people-group-silhouette"/>
          <p:cNvPicPr>
            <a:picLocks noChangeAspect="1" noChangeArrowheads="1"/>
          </p:cNvPicPr>
          <p:nvPr/>
        </p:nvPicPr>
        <p:blipFill>
          <a:blip r:embed="rId2">
            <a:extLst>
              <a:ext uri="{28A0092B-C50C-407E-A947-70E740481C1C}">
                <a14:useLocalDpi xmlns:a14="http://schemas.microsoft.com/office/drawing/2010/main" val="0"/>
              </a:ext>
            </a:extLst>
          </a:blip>
          <a:srcRect t="9021" b="9021"/>
          <a:stretch>
            <a:fillRect/>
          </a:stretch>
        </p:blipFill>
        <p:spPr bwMode="auto">
          <a:xfrm>
            <a:off x="6588177" y="1984609"/>
            <a:ext cx="2300990" cy="12315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3959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we trust to tell us the truth?</a:t>
            </a:r>
            <a:endParaRPr lang="en-US" dirty="0"/>
          </a:p>
        </p:txBody>
      </p:sp>
      <p:sp>
        <p:nvSpPr>
          <p:cNvPr id="3" name="Text Placeholder 2"/>
          <p:cNvSpPr>
            <a:spLocks noGrp="1"/>
          </p:cNvSpPr>
          <p:nvPr>
            <p:ph type="body" sz="half" idx="2"/>
          </p:nvPr>
        </p:nvSpPr>
        <p:spPr>
          <a:xfrm>
            <a:off x="1104900" y="1600200"/>
            <a:ext cx="3047375" cy="4572000"/>
          </a:xfrm>
        </p:spPr>
        <p:txBody>
          <a:bodyPr/>
          <a:lstStyle/>
          <a:p>
            <a:r>
              <a:rPr lang="en-US" sz="2000" b="1" dirty="0" smtClean="0"/>
              <a:t>The answer: Look for RELIABLE </a:t>
            </a:r>
            <a:r>
              <a:rPr lang="en-US" sz="2000" b="1" dirty="0"/>
              <a:t>SOURCES—</a:t>
            </a:r>
            <a:endParaRPr lang="en-US" sz="2000" dirty="0"/>
          </a:p>
          <a:p>
            <a:pPr marL="285750" indent="-285750">
              <a:buFont typeface="Arial" panose="020B0604020202020204" pitchFamily="34" charset="0"/>
              <a:buChar char="•"/>
            </a:pPr>
            <a:r>
              <a:rPr lang="en-US" sz="2000" b="1" dirty="0" smtClean="0"/>
              <a:t>Evaluate</a:t>
            </a:r>
            <a:r>
              <a:rPr lang="en-US" sz="2000" dirty="0" smtClean="0"/>
              <a:t> t</a:t>
            </a:r>
            <a:r>
              <a:rPr lang="en-US" sz="2000" b="1" dirty="0" smtClean="0"/>
              <a:t>he </a:t>
            </a:r>
            <a:r>
              <a:rPr lang="en-US" sz="2000" b="1" dirty="0"/>
              <a:t>testimony of others</a:t>
            </a:r>
            <a:endParaRPr lang="en-US" sz="2000" dirty="0"/>
          </a:p>
          <a:p>
            <a:pPr marL="285750" indent="-285750">
              <a:buFont typeface="Arial" panose="020B0604020202020204" pitchFamily="34" charset="0"/>
              <a:buChar char="•"/>
            </a:pPr>
            <a:r>
              <a:rPr lang="en-US" sz="2000" b="1" dirty="0" smtClean="0"/>
              <a:t>Refer to </a:t>
            </a:r>
            <a:r>
              <a:rPr lang="en-US" sz="2000" dirty="0" smtClean="0"/>
              <a:t>t</a:t>
            </a:r>
            <a:r>
              <a:rPr lang="en-US" sz="2000" b="1" dirty="0" smtClean="0"/>
              <a:t>he Bible, the Word </a:t>
            </a:r>
            <a:r>
              <a:rPr lang="en-US" sz="2000" b="1" dirty="0"/>
              <a:t>of </a:t>
            </a:r>
            <a:r>
              <a:rPr lang="en-US" sz="2000" b="1" dirty="0" smtClean="0"/>
              <a:t>God</a:t>
            </a:r>
            <a:endParaRPr lang="en-US" sz="2000" dirty="0" smtClean="0"/>
          </a:p>
          <a:p>
            <a:pPr marL="285750" indent="-285750">
              <a:buFont typeface="Arial" panose="020B0604020202020204" pitchFamily="34" charset="0"/>
              <a:buChar char="•"/>
            </a:pPr>
            <a:r>
              <a:rPr lang="en-US" sz="2000" b="1" dirty="0" smtClean="0"/>
              <a:t>Look at the fruit of the people who are trying to influence you.</a:t>
            </a:r>
            <a:r>
              <a:rPr lang="en-US" sz="2000" dirty="0"/>
              <a:t> </a:t>
            </a:r>
          </a:p>
          <a:p>
            <a:endParaRPr lang="en-US" dirty="0"/>
          </a:p>
        </p:txBody>
      </p:sp>
      <p:pic>
        <p:nvPicPr>
          <p:cNvPr id="5122" name="Picture 2" descr="People, Man, Office, Business, Reli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989" y="4301871"/>
            <a:ext cx="2752517" cy="1961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rowd cheering band during night 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989" y="1758209"/>
            <a:ext cx="3503973" cy="23301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and, Gift, Bouquet, Congrat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250" y="3801385"/>
            <a:ext cx="3338789" cy="246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1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Copperplate Gothic Bold" panose="020E0705020206020404" pitchFamily="34" charset="0"/>
              </a:rPr>
              <a:t>W</a:t>
            </a:r>
            <a:r>
              <a:rPr lang="en-US" sz="3600" dirty="0" smtClean="0">
                <a:latin typeface="Copperplate Gothic Bold" panose="020E0705020206020404" pitchFamily="34" charset="0"/>
              </a:rPr>
              <a:t>E CAN TRUST GOD!</a:t>
            </a:r>
            <a:endParaRPr lang="en-US" sz="3600" dirty="0">
              <a:latin typeface="Copperplate Gothic Bold" panose="020E0705020206020404" pitchFamily="34" charset="0"/>
            </a:endParaRPr>
          </a:p>
        </p:txBody>
      </p:sp>
      <p:sp>
        <p:nvSpPr>
          <p:cNvPr id="3" name="Text Placeholder 2"/>
          <p:cNvSpPr>
            <a:spLocks noGrp="1"/>
          </p:cNvSpPr>
          <p:nvPr>
            <p:ph type="body" sz="half" idx="2"/>
          </p:nvPr>
        </p:nvSpPr>
        <p:spPr>
          <a:xfrm>
            <a:off x="1104900" y="1600200"/>
            <a:ext cx="3047375" cy="4572000"/>
          </a:xfrm>
        </p:spPr>
        <p:txBody>
          <a:bodyPr/>
          <a:lstStyle/>
          <a:p>
            <a:pPr>
              <a:lnSpc>
                <a:spcPct val="150000"/>
              </a:lnSpc>
            </a:pPr>
            <a:r>
              <a:rPr lang="en-US" sz="2000" b="1" dirty="0"/>
              <a:t>Revelation 21:6 </a:t>
            </a:r>
            <a:r>
              <a:rPr lang="en-US" sz="2000" dirty="0"/>
              <a:t>He said to me, “It is done. I am the Alpha and the Omega, the Beginning and the End. To the thirsty I will give water without cost from the spring of the water of life.”	</a:t>
            </a:r>
          </a:p>
          <a:p>
            <a:endParaRPr lang="en-US" dirty="0"/>
          </a:p>
        </p:txBody>
      </p:sp>
      <p:pic>
        <p:nvPicPr>
          <p:cNvPr id="8" name="Picture 7" descr="sea under white clouds at golden hou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335" y="1600200"/>
            <a:ext cx="3344972" cy="2342214"/>
          </a:xfrm>
          <a:prstGeom prst="rect">
            <a:avLst/>
          </a:prstGeom>
          <a:noFill/>
          <a:ln>
            <a:noFill/>
          </a:ln>
        </p:spPr>
      </p:pic>
      <p:sp>
        <p:nvSpPr>
          <p:cNvPr id="9" name="TextBox 8"/>
          <p:cNvSpPr txBox="1"/>
          <p:nvPr/>
        </p:nvSpPr>
        <p:spPr>
          <a:xfrm>
            <a:off x="7218281" y="2001288"/>
            <a:ext cx="1858780" cy="1077218"/>
          </a:xfrm>
          <a:prstGeom prst="rect">
            <a:avLst/>
          </a:prstGeom>
          <a:noFill/>
        </p:spPr>
        <p:txBody>
          <a:bodyPr wrap="square" rtlCol="0">
            <a:spAutoFit/>
          </a:bodyPr>
          <a:lstStyle/>
          <a:p>
            <a:r>
              <a:rPr lang="en-US" sz="2000" dirty="0" smtClean="0">
                <a:latin typeface="Impact" panose="020B0806030902050204" pitchFamily="34" charset="0"/>
              </a:rPr>
              <a:t>Faith in God includes faith in His timing</a:t>
            </a:r>
            <a:r>
              <a:rPr lang="en-US" sz="2400" b="1" dirty="0" smtClean="0">
                <a:latin typeface="Informal Roman" panose="030604020304060B0204" pitchFamily="66" charset="0"/>
              </a:rPr>
              <a:t>. </a:t>
            </a:r>
            <a:endParaRPr lang="en-US" sz="2400" b="1" dirty="0">
              <a:latin typeface="Informal Roman" panose="030604020304060B0204" pitchFamily="66" charset="0"/>
            </a:endParaRPr>
          </a:p>
        </p:txBody>
      </p:sp>
      <p:sp>
        <p:nvSpPr>
          <p:cNvPr id="10" name="TextBox 9"/>
          <p:cNvSpPr txBox="1"/>
          <p:nvPr/>
        </p:nvSpPr>
        <p:spPr>
          <a:xfrm>
            <a:off x="8006863" y="4050549"/>
            <a:ext cx="2345444" cy="1815882"/>
          </a:xfrm>
          <a:prstGeom prst="rect">
            <a:avLst/>
          </a:prstGeom>
          <a:noFill/>
          <a:ln w="38100">
            <a:solidFill>
              <a:srgbClr val="C00000"/>
            </a:solidFill>
          </a:ln>
        </p:spPr>
        <p:txBody>
          <a:bodyPr wrap="square" rtlCol="0">
            <a:spAutoFit/>
          </a:bodyPr>
          <a:lstStyle/>
          <a:p>
            <a:r>
              <a:rPr lang="en-US" sz="2800" dirty="0" smtClean="0">
                <a:latin typeface="Britannic Bold" panose="020B0903060703020204" pitchFamily="34" charset="0"/>
              </a:rPr>
              <a:t>No matter what happens—TRUST GOD!</a:t>
            </a:r>
            <a:endParaRPr lang="en-US" sz="2800" dirty="0">
              <a:latin typeface="Britannic Bold" panose="020B0903060703020204" pitchFamily="34" charset="0"/>
            </a:endParaRPr>
          </a:p>
        </p:txBody>
      </p:sp>
      <p:pic>
        <p:nvPicPr>
          <p:cNvPr id="6146" name="Picture 2" descr="Torrent, Jungle, Trees, Stream,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025" y="3147934"/>
            <a:ext cx="3192432" cy="282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15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057706" y="251334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2" name="TextBox 1"/>
          <p:cNvSpPr txBox="1"/>
          <p:nvPr/>
        </p:nvSpPr>
        <p:spPr>
          <a:xfrm>
            <a:off x="1583323" y="6069048"/>
            <a:ext cx="10279329"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base their beliefs on what is true.</a:t>
            </a:r>
            <a:endParaRPr lang="en-US" sz="2800" dirty="0">
              <a:solidFill>
                <a:schemeClr val="bg1"/>
              </a:solidFill>
            </a:endParaRPr>
          </a:p>
        </p:txBody>
      </p:sp>
      <p:sp>
        <p:nvSpPr>
          <p:cNvPr id="3" name="Subtitle 2"/>
          <p:cNvSpPr>
            <a:spLocks noGrp="1"/>
          </p:cNvSpPr>
          <p:nvPr>
            <p:ph type="subTitle" idx="1"/>
          </p:nvPr>
        </p:nvSpPr>
        <p:spPr>
          <a:xfrm>
            <a:off x="4143156" y="1774106"/>
            <a:ext cx="6418164" cy="3357497"/>
          </a:xfrm>
        </p:spPr>
        <p:txBody>
          <a:bodyPr>
            <a:noAutofit/>
          </a:bodyPr>
          <a:lstStyle/>
          <a:p>
            <a:pPr algn="just"/>
            <a:r>
              <a:rPr lang="en-US" sz="2800" dirty="0" smtClean="0">
                <a:latin typeface="Candara" panose="020E0502030303020204" pitchFamily="34" charset="0"/>
              </a:rPr>
              <a:t>The </a:t>
            </a:r>
            <a:r>
              <a:rPr lang="en-US" sz="2800" b="1" dirty="0" smtClean="0">
                <a:solidFill>
                  <a:srgbClr val="D92814"/>
                </a:solidFill>
                <a:latin typeface="Candara" panose="020E0502030303020204" pitchFamily="34" charset="0"/>
              </a:rPr>
              <a:t>Curriculum Packet  </a:t>
            </a:r>
            <a:r>
              <a:rPr lang="en-US" sz="2800" dirty="0" smtClean="0">
                <a:latin typeface="Candara" panose="020E0502030303020204" pitchFamily="34" charset="0"/>
              </a:rPr>
              <a:t>associated with the book is full of important discussion points, fun and informational activities, charts, and deep-thinking questions to enhance the book’s </a:t>
            </a:r>
            <a:r>
              <a:rPr lang="en-US" sz="2800" smtClean="0">
                <a:latin typeface="Candara" panose="020E0502030303020204" pitchFamily="34" charset="0"/>
              </a:rPr>
              <a:t>three themes. </a:t>
            </a:r>
            <a:endParaRPr lang="en-US" sz="2800" dirty="0">
              <a:latin typeface="Candara" panose="020E0502030303020204" pitchFamily="34" charset="0"/>
            </a:endParaRPr>
          </a:p>
        </p:txBody>
      </p:sp>
      <p:sp>
        <p:nvSpPr>
          <p:cNvPr id="8" name="TextBox 7"/>
          <p:cNvSpPr txBox="1"/>
          <p:nvPr/>
        </p:nvSpPr>
        <p:spPr>
          <a:xfrm>
            <a:off x="2872740" y="227389"/>
            <a:ext cx="9128760" cy="584775"/>
          </a:xfrm>
          <a:prstGeom prst="rect">
            <a:avLst/>
          </a:prstGeom>
          <a:noFill/>
        </p:spPr>
        <p:txBody>
          <a:bodyPr wrap="square" rtlCol="0">
            <a:spAutoFit/>
          </a:bodyPr>
          <a:lstStyle/>
          <a:p>
            <a:r>
              <a:rPr lang="en-US" sz="3200" b="1" dirty="0" smtClean="0">
                <a:solidFill>
                  <a:schemeClr val="bg1"/>
                </a:solidFill>
                <a:latin typeface="Ink Free" panose="03080402000500000000" pitchFamily="66" charset="0"/>
                <a:cs typeface="Mongolian Baiti" panose="03000500000000000000" pitchFamily="66" charset="0"/>
              </a:rPr>
              <a:t>Even When We Cannot See: The Curriculum Packet</a:t>
            </a:r>
            <a:endParaRPr lang="en-US" sz="3200" dirty="0">
              <a:solidFill>
                <a:schemeClr val="bg1"/>
              </a:solidFill>
            </a:endParaRPr>
          </a:p>
        </p:txBody>
      </p:sp>
    </p:spTree>
    <p:extLst>
      <p:ext uri="{BB962C8B-B14F-4D97-AF65-F5344CB8AC3E}">
        <p14:creationId xmlns:p14="http://schemas.microsoft.com/office/powerpoint/2010/main" val="326208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4964305"/>
              </p:ext>
            </p:extLst>
          </p:nvPr>
        </p:nvGraphicFramePr>
        <p:xfrm>
          <a:off x="2801250" y="2481668"/>
          <a:ext cx="6679440" cy="2130603"/>
        </p:xfrm>
        <a:graphic>
          <a:graphicData uri="http://schemas.openxmlformats.org/drawingml/2006/table">
            <a:tbl>
              <a:tblPr/>
              <a:tblGrid>
                <a:gridCol w="2226480"/>
                <a:gridCol w="2226480"/>
                <a:gridCol w="2226480"/>
              </a:tblGrid>
              <a:tr h="0">
                <a:tc>
                  <a:txBody>
                    <a:bodyPr/>
                    <a:lstStyle/>
                    <a:p>
                      <a:pPr marR="0" indent="0" algn="ctr" rtl="0">
                        <a:lnSpc>
                          <a:spcPct val="119000"/>
                        </a:lnSpc>
                        <a:spcBef>
                          <a:spcPts val="0"/>
                        </a:spcBef>
                        <a:spcAft>
                          <a:spcPts val="600"/>
                        </a:spcAft>
                      </a:pPr>
                      <a:r>
                        <a:rPr lang="en-US" sz="1300" b="1" kern="1400" dirty="0">
                          <a:ln>
                            <a:noFill/>
                          </a:ln>
                          <a:solidFill>
                            <a:srgbClr val="000000"/>
                          </a:solidFill>
                          <a:effectLst/>
                          <a:latin typeface="Arial" panose="020B0604020202020204" pitchFamily="34" charset="0"/>
                        </a:rPr>
                        <a:t>Looking at ourselves through God’s eyes</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300" b="1" kern="1400" dirty="0">
                          <a:ln>
                            <a:noFill/>
                          </a:ln>
                          <a:solidFill>
                            <a:srgbClr val="000000"/>
                          </a:solidFill>
                          <a:effectLst/>
                          <a:latin typeface="Arial" panose="020B0604020202020204" pitchFamily="34" charset="0"/>
                        </a:rPr>
                        <a:t>Looking at life through God’s eyes</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300" b="1" kern="1400">
                          <a:ln>
                            <a:noFill/>
                          </a:ln>
                          <a:solidFill>
                            <a:srgbClr val="000000"/>
                          </a:solidFill>
                          <a:effectLst/>
                          <a:latin typeface="Arial" panose="020B0604020202020204" pitchFamily="34" charset="0"/>
                        </a:rPr>
                        <a:t>Looking at trials through God’s eyes</a:t>
                      </a:r>
                      <a:endParaRPr lang="en-US" sz="1000" kern="140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r>
              <a:tr h="1585900">
                <a:tc>
                  <a:txBody>
                    <a:bodyPr/>
                    <a:lstStyle/>
                    <a:p>
                      <a:pPr marR="0" indent="0" algn="l" rtl="0">
                        <a:lnSpc>
                          <a:spcPct val="118000"/>
                        </a:lnSpc>
                        <a:spcBef>
                          <a:spcPts val="0"/>
                        </a:spcBef>
                        <a:spcAft>
                          <a:spcPts val="0"/>
                        </a:spcAft>
                      </a:pPr>
                      <a:r>
                        <a:rPr lang="en-US" sz="1200" b="1" kern="1400" dirty="0">
                          <a:ln>
                            <a:noFill/>
                          </a:ln>
                          <a:solidFill>
                            <a:srgbClr val="000000"/>
                          </a:solidFill>
                          <a:effectLst/>
                          <a:latin typeface="Arial" panose="020B0604020202020204" pitchFamily="34" charset="0"/>
                        </a:rPr>
                        <a:t>Zephaniah 3:17</a:t>
                      </a:r>
                      <a:r>
                        <a:rPr lang="en-US" sz="1200" kern="1400" dirty="0">
                          <a:ln>
                            <a:noFill/>
                          </a:ln>
                          <a:solidFill>
                            <a:srgbClr val="000000"/>
                          </a:solidFill>
                          <a:effectLst/>
                          <a:latin typeface="Arial" panose="020B0604020202020204" pitchFamily="34" charset="0"/>
                        </a:rPr>
                        <a:t> The Lord your God is with you, the Mighty Warrior who saves. He will take great delight in you; in his love he will no longer rebuke you, but will rejoice over you with singing. </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c>
                  <a:txBody>
                    <a:bodyPr/>
                    <a:lstStyle/>
                    <a:p>
                      <a:pPr marR="0" indent="0" algn="l" rtl="0">
                        <a:lnSpc>
                          <a:spcPct val="118000"/>
                        </a:lnSpc>
                        <a:spcBef>
                          <a:spcPts val="0"/>
                        </a:spcBef>
                        <a:spcAft>
                          <a:spcPts val="0"/>
                        </a:spcAft>
                      </a:pPr>
                      <a:r>
                        <a:rPr lang="en-US" sz="1200" b="1" kern="1400">
                          <a:ln>
                            <a:noFill/>
                          </a:ln>
                          <a:solidFill>
                            <a:srgbClr val="000000"/>
                          </a:solidFill>
                          <a:effectLst/>
                          <a:latin typeface="Arial" panose="020B0604020202020204" pitchFamily="34" charset="0"/>
                        </a:rPr>
                        <a:t>Jeremiah 29:11 </a:t>
                      </a:r>
                      <a:r>
                        <a:rPr lang="en-US" sz="1200" kern="1400">
                          <a:ln>
                            <a:noFill/>
                          </a:ln>
                          <a:solidFill>
                            <a:srgbClr val="000000"/>
                          </a:solidFill>
                          <a:effectLst/>
                          <a:latin typeface="Arial" panose="020B0604020202020204" pitchFamily="34" charset="0"/>
                        </a:rPr>
                        <a:t>For I know the plans I have for you, declares the Lord, plans to prosper you and not to harm you, plans to give you hope and a future.</a:t>
                      </a:r>
                      <a:endParaRPr lang="en-US" sz="1000" kern="140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c>
                  <a:txBody>
                    <a:bodyPr/>
                    <a:lstStyle/>
                    <a:p>
                      <a:pPr marR="0" indent="0" algn="l" rtl="0">
                        <a:lnSpc>
                          <a:spcPct val="118000"/>
                        </a:lnSpc>
                        <a:spcBef>
                          <a:spcPts val="0"/>
                        </a:spcBef>
                        <a:spcAft>
                          <a:spcPts val="0"/>
                        </a:spcAft>
                      </a:pPr>
                      <a:r>
                        <a:rPr lang="en-US" sz="1200" b="1" kern="1400" dirty="0">
                          <a:ln>
                            <a:noFill/>
                          </a:ln>
                          <a:solidFill>
                            <a:srgbClr val="000000"/>
                          </a:solidFill>
                          <a:effectLst/>
                          <a:latin typeface="Arial" panose="020B0604020202020204" pitchFamily="34" charset="0"/>
                        </a:rPr>
                        <a:t>Joshua 1:9 </a:t>
                      </a:r>
                      <a:r>
                        <a:rPr lang="en-US" sz="1200" kern="1400" dirty="0">
                          <a:ln>
                            <a:noFill/>
                          </a:ln>
                          <a:solidFill>
                            <a:srgbClr val="000000"/>
                          </a:solidFill>
                          <a:effectLst/>
                          <a:latin typeface="Arial" panose="020B0604020202020204" pitchFamily="34" charset="0"/>
                        </a:rPr>
                        <a:t>Have I not commanded you? Be strong and courageous. Do not be frightened, and do not be dismayed, for the Lord your God is with you wherever you go.</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r>
            </a:tbl>
          </a:graphicData>
        </a:graphic>
      </p:graphicFrame>
      <p:sp>
        <p:nvSpPr>
          <p:cNvPr id="3" name="Control 1"/>
          <p:cNvSpPr>
            <a:spLocks noChangeArrowheads="1" noChangeShapeType="1"/>
          </p:cNvSpPr>
          <p:nvPr/>
        </p:nvSpPr>
        <p:spPr bwMode="auto">
          <a:xfrm>
            <a:off x="3538590" y="5648195"/>
            <a:ext cx="6680200" cy="20955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Rectangle 3"/>
          <p:cNvSpPr/>
          <p:nvPr/>
        </p:nvSpPr>
        <p:spPr>
          <a:xfrm>
            <a:off x="2448395" y="545425"/>
            <a:ext cx="8299553" cy="369332"/>
          </a:xfrm>
          <a:prstGeom prst="rect">
            <a:avLst/>
          </a:prstGeom>
        </p:spPr>
        <p:txBody>
          <a:bodyPr wrap="square">
            <a:spAutoFit/>
          </a:bodyPr>
          <a:lstStyle/>
          <a:p>
            <a:r>
              <a:rPr lang="en-US" b="1" dirty="0" smtClean="0">
                <a:latin typeface="Copperplate Gothic Bold" panose="020E0705020206020404" pitchFamily="34" charset="0"/>
              </a:rPr>
              <a:t>THE GREATEST PERSPECTIVE OF LIFE--TRUSTING </a:t>
            </a:r>
            <a:r>
              <a:rPr lang="en-US" b="1" dirty="0">
                <a:latin typeface="Copperplate Gothic Bold" panose="020E0705020206020404" pitchFamily="34" charset="0"/>
              </a:rPr>
              <a:t>GOD!</a:t>
            </a:r>
            <a:endParaRPr lang="en-US" b="1" dirty="0"/>
          </a:p>
        </p:txBody>
      </p:sp>
      <p:sp>
        <p:nvSpPr>
          <p:cNvPr id="5" name="Rectangle 4"/>
          <p:cNvSpPr/>
          <p:nvPr/>
        </p:nvSpPr>
        <p:spPr>
          <a:xfrm>
            <a:off x="816963" y="1106982"/>
            <a:ext cx="11010275" cy="952248"/>
          </a:xfrm>
          <a:prstGeom prst="rect">
            <a:avLst/>
          </a:prstGeom>
        </p:spPr>
        <p:txBody>
          <a:bodyPr wrap="square">
            <a:spAutoFit/>
          </a:bodyPr>
          <a:lstStyle/>
          <a:p>
            <a:pPr marL="457200" indent="-402603">
              <a:lnSpc>
                <a:spcPct val="130000"/>
              </a:lnSpc>
            </a:pPr>
            <a:r>
              <a:rPr lang="en-US" sz="1600" kern="1400" dirty="0" smtClean="0">
                <a:solidFill>
                  <a:srgbClr val="000000"/>
                </a:solidFill>
                <a:latin typeface="Arial" panose="020B0604020202020204" pitchFamily="34" charset="0"/>
              </a:rPr>
              <a:t>If </a:t>
            </a:r>
            <a:r>
              <a:rPr lang="en-US" sz="1600" kern="1400" dirty="0">
                <a:solidFill>
                  <a:srgbClr val="000000"/>
                </a:solidFill>
                <a:latin typeface="Arial" panose="020B0604020202020204" pitchFamily="34" charset="0"/>
              </a:rPr>
              <a:t>we can learn to look at ourselves and at life </a:t>
            </a:r>
            <a:r>
              <a:rPr lang="en-US" sz="1600" b="1" kern="1400" dirty="0" smtClean="0">
                <a:solidFill>
                  <a:srgbClr val="000000"/>
                </a:solidFill>
                <a:latin typeface="Arial" panose="020B0604020202020204" pitchFamily="34" charset="0"/>
              </a:rPr>
              <a:t>through God’s </a:t>
            </a:r>
            <a:r>
              <a:rPr lang="en-US" sz="1600" b="1" kern="1400" dirty="0" smtClean="0">
                <a:solidFill>
                  <a:srgbClr val="000000"/>
                </a:solidFill>
                <a:latin typeface="Arial" panose="020B0604020202020204" pitchFamily="34" charset="0"/>
              </a:rPr>
              <a:t>eyes</a:t>
            </a:r>
            <a:r>
              <a:rPr lang="en-US" sz="1600" kern="1400" dirty="0" smtClean="0">
                <a:solidFill>
                  <a:srgbClr val="000000"/>
                </a:solidFill>
                <a:latin typeface="Arial" panose="020B0604020202020204" pitchFamily="34" charset="0"/>
              </a:rPr>
              <a:t>—His </a:t>
            </a:r>
            <a:r>
              <a:rPr lang="en-US" sz="1600" kern="1400" dirty="0">
                <a:solidFill>
                  <a:srgbClr val="000000"/>
                </a:solidFill>
                <a:latin typeface="Arial" panose="020B0604020202020204" pitchFamily="34" charset="0"/>
              </a:rPr>
              <a:t>perspective, </a:t>
            </a:r>
            <a:r>
              <a:rPr lang="en-US" sz="1600" kern="1400" dirty="0" smtClean="0">
                <a:solidFill>
                  <a:srgbClr val="000000"/>
                </a:solidFill>
                <a:latin typeface="Arial" panose="020B0604020202020204" pitchFamily="34" charset="0"/>
              </a:rPr>
              <a:t>His </a:t>
            </a:r>
            <a:r>
              <a:rPr lang="en-US" sz="1600" kern="1400" dirty="0">
                <a:solidFill>
                  <a:srgbClr val="000000"/>
                </a:solidFill>
                <a:latin typeface="Arial" panose="020B0604020202020204" pitchFamily="34" charset="0"/>
              </a:rPr>
              <a:t>viewpoint—we will be changed. And we will gain the peace, strength, and wisdom </a:t>
            </a:r>
            <a:r>
              <a:rPr lang="en-US" sz="1600" kern="1400" dirty="0" smtClean="0">
                <a:solidFill>
                  <a:srgbClr val="000000"/>
                </a:solidFill>
                <a:latin typeface="Arial" panose="020B0604020202020204" pitchFamily="34" charset="0"/>
              </a:rPr>
              <a:t>to journey </a:t>
            </a:r>
            <a:r>
              <a:rPr lang="en-US" sz="1600" kern="1400" dirty="0">
                <a:solidFill>
                  <a:srgbClr val="000000"/>
                </a:solidFill>
                <a:latin typeface="Arial" panose="020B0604020202020204" pitchFamily="34" charset="0"/>
              </a:rPr>
              <a:t>through the storms of life. </a:t>
            </a:r>
            <a:endParaRPr lang="en-US" sz="1600" kern="1400" dirty="0">
              <a:solidFill>
                <a:srgbClr val="000000"/>
              </a:solidFill>
              <a:latin typeface="Calibri" panose="020F0502020204030204" pitchFamily="34" charset="0"/>
            </a:endParaRPr>
          </a:p>
          <a:p>
            <a:pPr>
              <a:lnSpc>
                <a:spcPct val="119000"/>
              </a:lnSpc>
              <a:spcAft>
                <a:spcPts val="600"/>
              </a:spcAft>
            </a:pPr>
            <a:r>
              <a:rPr lang="en-US" sz="1200" kern="1400" dirty="0">
                <a:solidFill>
                  <a:srgbClr val="000000"/>
                </a:solidFill>
                <a:latin typeface="Calibri" panose="020F0502020204030204" pitchFamily="34" charset="0"/>
              </a:rPr>
              <a:t> </a:t>
            </a:r>
            <a:endParaRPr lang="en-US" sz="1200" kern="1400" dirty="0">
              <a:ln>
                <a:noFill/>
              </a:ln>
              <a:solidFill>
                <a:srgbClr val="000000"/>
              </a:solidFill>
              <a:effectLst/>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9738677"/>
              </p:ext>
            </p:extLst>
          </p:nvPr>
        </p:nvGraphicFramePr>
        <p:xfrm>
          <a:off x="2801250" y="4595634"/>
          <a:ext cx="6679440" cy="1596454"/>
        </p:xfrm>
        <a:graphic>
          <a:graphicData uri="http://schemas.openxmlformats.org/drawingml/2006/table">
            <a:tbl>
              <a:tblPr/>
              <a:tblGrid>
                <a:gridCol w="2226480"/>
                <a:gridCol w="2226480"/>
                <a:gridCol w="2226480"/>
              </a:tblGrid>
              <a:tr h="1432839">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Arial" panose="020B0604020202020204" pitchFamily="34" charset="0"/>
                        </a:rPr>
                        <a:t>Psalm 139:13-14 </a:t>
                      </a:r>
                      <a:r>
                        <a:rPr lang="en-US" sz="1200" kern="1400">
                          <a:ln>
                            <a:noFill/>
                          </a:ln>
                          <a:solidFill>
                            <a:srgbClr val="000000"/>
                          </a:solidFill>
                          <a:effectLst/>
                          <a:latin typeface="Arial" panose="020B0604020202020204" pitchFamily="34" charset="0"/>
                        </a:rPr>
                        <a:t>For you created my inmost being; you knit me together in my mother’s womb. I praise you because I am fearfully and wonderfully made; your works are wonderful, I know that full well. </a:t>
                      </a:r>
                      <a:endParaRPr lang="en-US" sz="1000" kern="140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Arial" panose="020B0604020202020204" pitchFamily="34" charset="0"/>
                        </a:rPr>
                        <a:t>John 3:16 </a:t>
                      </a:r>
                      <a:r>
                        <a:rPr lang="en-US" sz="1200" kern="1400">
                          <a:ln>
                            <a:noFill/>
                          </a:ln>
                          <a:solidFill>
                            <a:srgbClr val="000000"/>
                          </a:solidFill>
                          <a:effectLst/>
                          <a:latin typeface="Arial" panose="020B0604020202020204" pitchFamily="34" charset="0"/>
                        </a:rPr>
                        <a:t>For God so loved the world, that he gave his only Son, that whoever believes in him should not perish but have eternal life. </a:t>
                      </a:r>
                      <a:endParaRPr lang="en-US" sz="1000" kern="140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200" b="1" kern="1400" dirty="0">
                          <a:ln>
                            <a:noFill/>
                          </a:ln>
                          <a:solidFill>
                            <a:srgbClr val="000000"/>
                          </a:solidFill>
                          <a:effectLst/>
                          <a:latin typeface="Arial" panose="020B0604020202020204" pitchFamily="34" charset="0"/>
                        </a:rPr>
                        <a:t>Romans 8:28 </a:t>
                      </a:r>
                      <a:r>
                        <a:rPr lang="en-US" sz="1200" kern="1400" dirty="0">
                          <a:ln>
                            <a:noFill/>
                          </a:ln>
                          <a:solidFill>
                            <a:srgbClr val="000000"/>
                          </a:solidFill>
                          <a:effectLst/>
                          <a:latin typeface="Arial" panose="020B0604020202020204" pitchFamily="34" charset="0"/>
                        </a:rPr>
                        <a:t>And we know that for those who love God all things work together for good, for those who are called according to his purpose.</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424456"/>
                      </a:solidFill>
                      <a:prstDash val="solid"/>
                      <a:round/>
                      <a:headEnd type="none" w="med" len="med"/>
                      <a:tailEnd type="none" w="med" len="med"/>
                    </a:lnL>
                    <a:lnR w="6350" cap="flat" cmpd="sng" algn="ctr">
                      <a:solidFill>
                        <a:srgbClr val="424456"/>
                      </a:solidFill>
                      <a:prstDash val="solid"/>
                      <a:round/>
                      <a:headEnd type="none" w="med" len="med"/>
                      <a:tailEnd type="none" w="med" len="med"/>
                    </a:lnR>
                    <a:lnT w="6350" cap="flat" cmpd="sng" algn="ctr">
                      <a:solidFill>
                        <a:srgbClr val="424456"/>
                      </a:solidFill>
                      <a:prstDash val="solid"/>
                      <a:round/>
                      <a:headEnd type="none" w="med" len="med"/>
                      <a:tailEnd type="none" w="med" len="med"/>
                    </a:lnT>
                    <a:lnB w="6350" cap="flat" cmpd="sng" algn="ctr">
                      <a:solidFill>
                        <a:srgbClr val="424456"/>
                      </a:solidFill>
                      <a:prstDash val="solid"/>
                      <a:round/>
                      <a:headEnd type="none" w="med" len="med"/>
                      <a:tailEnd type="none" w="med" len="med"/>
                    </a:lnB>
                  </a:tcPr>
                </a:tc>
              </a:tr>
            </a:tbl>
          </a:graphicData>
        </a:graphic>
      </p:graphicFrame>
      <p:sp>
        <p:nvSpPr>
          <p:cNvPr id="7" name="Control 2"/>
          <p:cNvSpPr>
            <a:spLocks noChangeArrowheads="1" noChangeShapeType="1"/>
          </p:cNvSpPr>
          <p:nvPr/>
        </p:nvSpPr>
        <p:spPr bwMode="auto">
          <a:xfrm>
            <a:off x="3340100" y="4319588"/>
            <a:ext cx="6680200" cy="1433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5441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ol, Swimming Pool, Swim, Underwater"/>
          <p:cNvPicPr/>
          <p:nvPr/>
        </p:nvPicPr>
        <p:blipFill rotWithShape="1">
          <a:blip r:embed="rId2">
            <a:extLst>
              <a:ext uri="{28A0092B-C50C-407E-A947-70E740481C1C}">
                <a14:useLocalDpi xmlns:a14="http://schemas.microsoft.com/office/drawing/2010/main" val="0"/>
              </a:ext>
            </a:extLst>
          </a:blip>
          <a:srcRect l="47279" b="51022"/>
          <a:stretch/>
        </p:blipFill>
        <p:spPr bwMode="auto">
          <a:xfrm>
            <a:off x="7410489" y="2894417"/>
            <a:ext cx="2174484" cy="1415255"/>
          </a:xfrm>
          <a:prstGeom prst="rect">
            <a:avLst/>
          </a:prstGeom>
          <a:noFill/>
          <a:ln>
            <a:noFill/>
          </a:ln>
          <a:extLst>
            <a:ext uri="{53640926-AAD7-44D8-BBD7-CCE9431645EC}">
              <a14:shadowObscured xmlns:a14="http://schemas.microsoft.com/office/drawing/2010/main"/>
            </a:ext>
          </a:extLst>
        </p:spPr>
      </p:pic>
      <p:pic>
        <p:nvPicPr>
          <p:cNvPr id="13" name="Picture 12" descr="Feet, Shoes, Jump, Shot, Water, Street"/>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4713">
            <a:off x="9446257" y="1859248"/>
            <a:ext cx="1833639" cy="1327465"/>
          </a:xfrm>
          <a:prstGeom prst="rect">
            <a:avLst/>
          </a:prstGeom>
          <a:noFill/>
          <a:ln>
            <a:noFill/>
          </a:ln>
        </p:spPr>
      </p:pic>
      <p:sp>
        <p:nvSpPr>
          <p:cNvPr id="2" name="Title 1"/>
          <p:cNvSpPr>
            <a:spLocks noGrp="1"/>
          </p:cNvSpPr>
          <p:nvPr>
            <p:ph type="title"/>
          </p:nvPr>
        </p:nvSpPr>
        <p:spPr/>
        <p:txBody>
          <a:bodyPr>
            <a:normAutofit/>
          </a:bodyPr>
          <a:lstStyle/>
          <a:p>
            <a:pPr algn="ctr"/>
            <a:r>
              <a:rPr lang="en-US" sz="3600" dirty="0" smtClean="0">
                <a:latin typeface="Copperplate Gothic Bold" panose="020E0705020206020404" pitchFamily="34" charset="0"/>
              </a:rPr>
              <a:t>Symbols of God’s Promises</a:t>
            </a:r>
            <a:endParaRPr lang="en-US" sz="3600" dirty="0">
              <a:latin typeface="Copperplate Gothic Bold" panose="020E0705020206020404" pitchFamily="34" charset="0"/>
            </a:endParaRPr>
          </a:p>
        </p:txBody>
      </p:sp>
      <p:sp>
        <p:nvSpPr>
          <p:cNvPr id="3" name="Text Placeholder 2"/>
          <p:cNvSpPr>
            <a:spLocks noGrp="1"/>
          </p:cNvSpPr>
          <p:nvPr>
            <p:ph type="body" sz="half" idx="2"/>
          </p:nvPr>
        </p:nvSpPr>
        <p:spPr>
          <a:xfrm>
            <a:off x="863210" y="1495269"/>
            <a:ext cx="3047375" cy="4572000"/>
          </a:xfrm>
        </p:spPr>
        <p:txBody>
          <a:bodyPr/>
          <a:lstStyle/>
          <a:p>
            <a:pPr>
              <a:lnSpc>
                <a:spcPct val="150000"/>
              </a:lnSpc>
            </a:pPr>
            <a:r>
              <a:rPr lang="en-US" sz="2000" b="1" dirty="0"/>
              <a:t>James 1:17</a:t>
            </a:r>
            <a:r>
              <a:rPr lang="en-US" sz="2000" dirty="0"/>
              <a:t> “Every good and perfect gift is from above, coming down from the Father of the heavenly lights, who does not change like shifting shadows.” </a:t>
            </a:r>
          </a:p>
          <a:p>
            <a:pPr>
              <a:lnSpc>
                <a:spcPct val="150000"/>
              </a:lnSpc>
            </a:pPr>
            <a:r>
              <a:rPr lang="en-US" sz="2000" dirty="0"/>
              <a:t>	</a:t>
            </a:r>
          </a:p>
          <a:p>
            <a:endParaRPr lang="en-US" dirty="0"/>
          </a:p>
        </p:txBody>
      </p:sp>
      <p:sp>
        <p:nvSpPr>
          <p:cNvPr id="9" name="Text Placeholder 2"/>
          <p:cNvSpPr txBox="1">
            <a:spLocks/>
          </p:cNvSpPr>
          <p:nvPr/>
        </p:nvSpPr>
        <p:spPr>
          <a:xfrm>
            <a:off x="7614912" y="4563874"/>
            <a:ext cx="4083591" cy="3502079"/>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pPr>
              <a:lnSpc>
                <a:spcPct val="100000"/>
              </a:lnSpc>
            </a:pPr>
            <a:r>
              <a:rPr lang="en-US" sz="2000" b="1" dirty="0" smtClean="0"/>
              <a:t>Matthew 11:28-30 </a:t>
            </a:r>
            <a:r>
              <a:rPr lang="en-US" dirty="0" smtClean="0"/>
              <a:t>“Come to me, all you who are weary and burdened, and I will give you rest. Take my yoke upon you and learn from me, for I am gentle and humble in heart, and you will find rest for your souls. For my yoke is easy and my burden is light.”</a:t>
            </a:r>
          </a:p>
          <a:p>
            <a:pPr>
              <a:lnSpc>
                <a:spcPct val="150000"/>
              </a:lnSpc>
            </a:pPr>
            <a:r>
              <a:rPr lang="en-US" sz="2000" dirty="0" smtClean="0"/>
              <a:t>	</a:t>
            </a:r>
          </a:p>
          <a:p>
            <a:endParaRPr lang="en-US" dirty="0"/>
          </a:p>
        </p:txBody>
      </p:sp>
      <p:sp>
        <p:nvSpPr>
          <p:cNvPr id="4" name="Heart 3"/>
          <p:cNvSpPr/>
          <p:nvPr/>
        </p:nvSpPr>
        <p:spPr>
          <a:xfrm rot="20758927">
            <a:off x="9217406" y="3466621"/>
            <a:ext cx="1607679" cy="1208884"/>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487476" y="3842762"/>
            <a:ext cx="1067538" cy="523220"/>
          </a:xfrm>
          <a:prstGeom prst="rect">
            <a:avLst/>
          </a:prstGeom>
          <a:noFill/>
        </p:spPr>
        <p:txBody>
          <a:bodyPr wrap="square" rtlCol="0">
            <a:spAutoFit/>
          </a:bodyPr>
          <a:lstStyle/>
          <a:p>
            <a:r>
              <a:rPr lang="en-US" sz="1400" b="1" dirty="0" smtClean="0">
                <a:solidFill>
                  <a:schemeClr val="bg1"/>
                </a:solidFill>
                <a:latin typeface="Papyrus" panose="03070502060502030205" pitchFamily="66" charset="0"/>
              </a:rPr>
              <a:t>Gentle and</a:t>
            </a:r>
          </a:p>
          <a:p>
            <a:r>
              <a:rPr lang="en-US" sz="1400" b="1" dirty="0" smtClean="0">
                <a:solidFill>
                  <a:schemeClr val="bg1"/>
                </a:solidFill>
                <a:latin typeface="Papyrus" panose="03070502060502030205" pitchFamily="66" charset="0"/>
              </a:rPr>
              <a:t>Humble</a:t>
            </a:r>
            <a:endParaRPr lang="en-US" sz="1400" b="1" dirty="0">
              <a:solidFill>
                <a:schemeClr val="bg1"/>
              </a:solidFill>
              <a:latin typeface="Papyrus" panose="03070502060502030205" pitchFamily="66" charset="0"/>
            </a:endParaRPr>
          </a:p>
        </p:txBody>
      </p:sp>
      <p:pic>
        <p:nvPicPr>
          <p:cNvPr id="14" name="Picture 13" descr="Rain, Umbrella, Girl, Weather, Wet"/>
          <p:cNvPicPr/>
          <p:nvPr/>
        </p:nvPicPr>
        <p:blipFill rotWithShape="1">
          <a:blip r:embed="rId4">
            <a:extLst>
              <a:ext uri="{28A0092B-C50C-407E-A947-70E740481C1C}">
                <a14:useLocalDpi xmlns:a14="http://schemas.microsoft.com/office/drawing/2010/main" val="0"/>
              </a:ext>
            </a:extLst>
          </a:blip>
          <a:srcRect t="18435"/>
          <a:stretch/>
        </p:blipFill>
        <p:spPr bwMode="auto">
          <a:xfrm>
            <a:off x="8363914" y="1495268"/>
            <a:ext cx="1184822" cy="1347351"/>
          </a:xfrm>
          <a:prstGeom prst="rect">
            <a:avLst/>
          </a:prstGeom>
          <a:noFill/>
          <a:ln>
            <a:noFill/>
          </a:ln>
          <a:extLst>
            <a:ext uri="{53640926-AAD7-44D8-BBD7-CCE9431645EC}">
              <a14:shadowObscured xmlns:a14="http://schemas.microsoft.com/office/drawing/2010/main"/>
            </a:ext>
          </a:extLst>
        </p:spPr>
      </p:pic>
      <p:pic>
        <p:nvPicPr>
          <p:cNvPr id="16" name="Picture Placeholder 15" descr="Light, Lighting, Green, Christmas"/>
          <p:cNvPicPr>
            <a:picLocks noGrp="1"/>
          </p:cNvPicPr>
          <p:nvPr>
            <p:ph type="pic" idx="1"/>
          </p:nvPr>
        </p:nvPicPr>
        <p:blipFill>
          <a:blip r:embed="rId5">
            <a:extLst>
              <a:ext uri="{28A0092B-C50C-407E-A947-70E740481C1C}">
                <a14:useLocalDpi xmlns:a14="http://schemas.microsoft.com/office/drawing/2010/main" val="0"/>
              </a:ext>
            </a:extLst>
          </a:blip>
          <a:srcRect l="3113" r="3113"/>
          <a:stretch>
            <a:fillRect/>
          </a:stretch>
        </p:blipFill>
        <p:spPr bwMode="auto">
          <a:xfrm>
            <a:off x="3888651" y="1495268"/>
            <a:ext cx="3276646" cy="1925575"/>
          </a:xfrm>
          <a:prstGeom prst="rect">
            <a:avLst/>
          </a:prstGeom>
          <a:noFill/>
          <a:ln>
            <a:noFill/>
          </a:ln>
        </p:spPr>
      </p:pic>
      <p:sp>
        <p:nvSpPr>
          <p:cNvPr id="8" name="TextBox 7"/>
          <p:cNvSpPr txBox="1"/>
          <p:nvPr/>
        </p:nvSpPr>
        <p:spPr>
          <a:xfrm>
            <a:off x="3293711" y="4430489"/>
            <a:ext cx="3219515" cy="1600438"/>
          </a:xfrm>
          <a:prstGeom prst="rect">
            <a:avLst/>
          </a:prstGeom>
          <a:solidFill>
            <a:srgbClr val="216381"/>
          </a:solidFill>
          <a:ln w="57150">
            <a:solidFill>
              <a:schemeClr val="bg1">
                <a:lumMod val="50000"/>
              </a:schemeClr>
            </a:solidFill>
          </a:ln>
        </p:spPr>
        <p:txBody>
          <a:bodyPr wrap="square" rtlCol="0">
            <a:spAutoFit/>
          </a:bodyPr>
          <a:lstStyle/>
          <a:p>
            <a:pPr algn="ctr"/>
            <a:r>
              <a:rPr lang="en-US" sz="4000" dirty="0" smtClean="0">
                <a:solidFill>
                  <a:schemeClr val="bg2"/>
                </a:solidFill>
                <a:latin typeface="Brush Script MT" panose="03060802040406070304" pitchFamily="66" charset="0"/>
              </a:rPr>
              <a:t> God</a:t>
            </a:r>
            <a:r>
              <a:rPr lang="en-US" dirty="0" smtClean="0">
                <a:solidFill>
                  <a:schemeClr val="bg2"/>
                </a:solidFill>
              </a:rPr>
              <a:t> </a:t>
            </a:r>
            <a:r>
              <a:rPr lang="en-US" sz="2400" b="1" dirty="0" smtClean="0">
                <a:solidFill>
                  <a:schemeClr val="bg2"/>
                </a:solidFill>
                <a:latin typeface="Juice ITC" panose="04040403040A02020202" pitchFamily="82" charset="0"/>
              </a:rPr>
              <a:t>always keeps </a:t>
            </a:r>
            <a:r>
              <a:rPr lang="en-US" sz="4000" dirty="0" smtClean="0">
                <a:solidFill>
                  <a:schemeClr val="bg2"/>
                </a:solidFill>
                <a:latin typeface="Brush Script MT" panose="03060802040406070304" pitchFamily="66" charset="0"/>
              </a:rPr>
              <a:t>His         promises! </a:t>
            </a:r>
          </a:p>
          <a:p>
            <a:endParaRPr lang="en-US" dirty="0"/>
          </a:p>
        </p:txBody>
      </p:sp>
    </p:spTree>
    <p:extLst>
      <p:ext uri="{BB962C8B-B14F-4D97-AF65-F5344CB8AC3E}">
        <p14:creationId xmlns:p14="http://schemas.microsoft.com/office/powerpoint/2010/main" val="31154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Copperplate Gothic Bold" panose="020E0705020206020404" pitchFamily="34" charset="0"/>
              </a:rPr>
              <a:t>Teens--Be Encouraged!</a:t>
            </a:r>
            <a:endParaRPr lang="en-US" sz="3600" dirty="0">
              <a:latin typeface="Copperplate Gothic Bold" panose="020E0705020206020404" pitchFamily="34" charset="0"/>
            </a:endParaRPr>
          </a:p>
        </p:txBody>
      </p:sp>
      <p:sp>
        <p:nvSpPr>
          <p:cNvPr id="3" name="Text Placeholder 2"/>
          <p:cNvSpPr>
            <a:spLocks noGrp="1"/>
          </p:cNvSpPr>
          <p:nvPr>
            <p:ph type="body" sz="half" idx="2"/>
          </p:nvPr>
        </p:nvSpPr>
        <p:spPr>
          <a:xfrm>
            <a:off x="685175" y="3933217"/>
            <a:ext cx="10849756" cy="2924783"/>
          </a:xfrm>
        </p:spPr>
        <p:txBody>
          <a:bodyPr>
            <a:normAutofit fontScale="92500" lnSpcReduction="10000"/>
          </a:bodyPr>
          <a:lstStyle/>
          <a:p>
            <a:r>
              <a:rPr lang="en-US" sz="2000" b="1" dirty="0"/>
              <a:t>1 Timothy 4:12 and 16 </a:t>
            </a:r>
            <a:endParaRPr lang="en-US" sz="2000" dirty="0"/>
          </a:p>
          <a:p>
            <a:pPr>
              <a:lnSpc>
                <a:spcPct val="139000"/>
              </a:lnSpc>
            </a:pPr>
            <a:r>
              <a:rPr lang="en-US" sz="2000" dirty="0"/>
              <a:t>Don’t let anyone look down on you because you are young, but set an example for the believers in speech, in conduct, in love, in faith, and in purity. Watch your life and doctrine closely (your perspective and absolutes). Persevere in them, because if you do, you will save both yourself and your hearers. (You will find and live God’s plan and purpose for your life.)</a:t>
            </a:r>
          </a:p>
          <a:p>
            <a:r>
              <a:rPr lang="en-US" sz="2000" dirty="0"/>
              <a:t> </a:t>
            </a:r>
          </a:p>
          <a:p>
            <a:pPr>
              <a:lnSpc>
                <a:spcPct val="150000"/>
              </a:lnSpc>
            </a:pPr>
            <a:r>
              <a:rPr lang="en-US" sz="2000" dirty="0"/>
              <a:t>	</a:t>
            </a:r>
          </a:p>
          <a:p>
            <a:endParaRPr lang="en-US" dirty="0"/>
          </a:p>
        </p:txBody>
      </p:sp>
      <p:sp>
        <p:nvSpPr>
          <p:cNvPr id="9" name="Rectangle 8"/>
          <p:cNvSpPr/>
          <p:nvPr/>
        </p:nvSpPr>
        <p:spPr>
          <a:xfrm>
            <a:off x="2083633" y="1173162"/>
            <a:ext cx="6706511" cy="2476960"/>
          </a:xfrm>
          <a:prstGeom prst="rect">
            <a:avLst/>
          </a:prstGeom>
        </p:spPr>
        <p:txBody>
          <a:bodyPr wrap="square">
            <a:spAutoFit/>
          </a:bodyPr>
          <a:lstStyle/>
          <a:p>
            <a:pPr algn="ctr">
              <a:lnSpc>
                <a:spcPct val="119000"/>
              </a:lnSpc>
              <a:spcAft>
                <a:spcPts val="600"/>
              </a:spcAft>
            </a:pPr>
            <a:endParaRPr lang="en-US" sz="1100" kern="1400" dirty="0">
              <a:solidFill>
                <a:srgbClr val="000000"/>
              </a:solidFill>
              <a:latin typeface="Calibri" panose="020F0502020204030204" pitchFamily="34" charset="0"/>
            </a:endParaRPr>
          </a:p>
          <a:p>
            <a:pPr>
              <a:lnSpc>
                <a:spcPct val="119000"/>
              </a:lnSpc>
              <a:spcAft>
                <a:spcPts val="600"/>
              </a:spcAft>
            </a:pPr>
            <a:endParaRPr lang="en-US" sz="1600" kern="1400" dirty="0">
              <a:solidFill>
                <a:srgbClr val="000000"/>
              </a:solidFill>
              <a:latin typeface="Calibri" panose="020F0502020204030204" pitchFamily="34" charset="0"/>
            </a:endParaRPr>
          </a:p>
          <a:p>
            <a:pPr algn="r">
              <a:lnSpc>
                <a:spcPct val="119000"/>
              </a:lnSpc>
              <a:spcAft>
                <a:spcPts val="600"/>
              </a:spcAft>
            </a:pPr>
            <a:r>
              <a:rPr lang="en-US" sz="1600" b="1" kern="1400" dirty="0">
                <a:solidFill>
                  <a:srgbClr val="216381"/>
                </a:solidFill>
                <a:latin typeface="Papyrus" panose="03070502060502030205" pitchFamily="66" charset="0"/>
              </a:rPr>
              <a:t>Find your purpose,</a:t>
            </a:r>
          </a:p>
          <a:p>
            <a:pPr algn="r">
              <a:lnSpc>
                <a:spcPct val="119000"/>
              </a:lnSpc>
              <a:spcAft>
                <a:spcPts val="600"/>
              </a:spcAft>
            </a:pPr>
            <a:r>
              <a:rPr lang="en-US" sz="1600" b="1" kern="1400" dirty="0">
                <a:solidFill>
                  <a:srgbClr val="216381"/>
                </a:solidFill>
                <a:latin typeface="Papyrus" panose="03070502060502030205" pitchFamily="66" charset="0"/>
              </a:rPr>
              <a:t>Stand for what is right, and</a:t>
            </a:r>
          </a:p>
          <a:p>
            <a:pPr algn="r">
              <a:lnSpc>
                <a:spcPct val="119000"/>
              </a:lnSpc>
              <a:spcAft>
                <a:spcPts val="600"/>
              </a:spcAft>
            </a:pPr>
            <a:r>
              <a:rPr lang="en-US" sz="1600" b="1" kern="1400" dirty="0">
                <a:solidFill>
                  <a:srgbClr val="216381"/>
                </a:solidFill>
                <a:latin typeface="Papyrus" panose="03070502060502030205" pitchFamily="66" charset="0"/>
              </a:rPr>
              <a:t>Use your gifts and talents</a:t>
            </a:r>
          </a:p>
          <a:p>
            <a:pPr algn="r">
              <a:lnSpc>
                <a:spcPct val="119000"/>
              </a:lnSpc>
              <a:spcAft>
                <a:spcPts val="600"/>
              </a:spcAft>
            </a:pPr>
            <a:r>
              <a:rPr lang="en-US" sz="1600" b="1" kern="1400" dirty="0">
                <a:solidFill>
                  <a:srgbClr val="216381"/>
                </a:solidFill>
                <a:latin typeface="Papyrus" panose="03070502060502030205" pitchFamily="66" charset="0"/>
              </a:rPr>
              <a:t> to make this world a better place. </a:t>
            </a:r>
          </a:p>
          <a:p>
            <a:pPr>
              <a:lnSpc>
                <a:spcPct val="119000"/>
              </a:lnSpc>
              <a:spcAft>
                <a:spcPts val="600"/>
              </a:spcAft>
            </a:pPr>
            <a:r>
              <a:rPr lang="en-US" sz="1400" b="1" kern="1400" dirty="0">
                <a:solidFill>
                  <a:srgbClr val="216381"/>
                </a:solidFill>
                <a:latin typeface="Calibri" panose="020F0502020204030204" pitchFamily="34" charset="0"/>
              </a:rPr>
              <a:t> </a:t>
            </a:r>
            <a:endParaRPr lang="en-US" sz="1400" b="1" kern="1400" dirty="0">
              <a:ln>
                <a:noFill/>
              </a:ln>
              <a:solidFill>
                <a:srgbClr val="216381"/>
              </a:solidFill>
              <a:effectLst/>
              <a:latin typeface="Calibri" panose="020F0502020204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794" y="1299983"/>
            <a:ext cx="2660755" cy="2399995"/>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5185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support</a:t>
            </a:r>
            <a:endParaRPr lang="en-US" dirty="0"/>
          </a:p>
        </p:txBody>
      </p:sp>
      <p:sp>
        <p:nvSpPr>
          <p:cNvPr id="3" name="Subtitle 2"/>
          <p:cNvSpPr>
            <a:spLocks noGrp="1"/>
          </p:cNvSpPr>
          <p:nvPr>
            <p:ph type="subTitle" idx="1"/>
          </p:nvPr>
        </p:nvSpPr>
        <p:spPr>
          <a:xfrm>
            <a:off x="1497406" y="3789575"/>
            <a:ext cx="8333929" cy="955565"/>
          </a:xfrm>
        </p:spPr>
        <p:txBody>
          <a:bodyPr>
            <a:normAutofit/>
          </a:bodyPr>
          <a:lstStyle/>
          <a:p>
            <a:r>
              <a:rPr lang="en-US" sz="2400" b="1" dirty="0" smtClean="0">
                <a:latin typeface="Ink Free" panose="03080402000500000000" pitchFamily="66" charset="0"/>
              </a:rPr>
              <a:t>And for believing in the mission of building stronger young adults</a:t>
            </a:r>
            <a:endParaRPr lang="en-US" sz="2400" b="1" dirty="0">
              <a:latin typeface="Ink Free" panose="03080402000500000000" pitchFamily="66" charset="0"/>
            </a:endParaRPr>
          </a:p>
        </p:txBody>
      </p:sp>
      <p:sp>
        <p:nvSpPr>
          <p:cNvPr id="5" name="Rectangle 4"/>
          <p:cNvSpPr/>
          <p:nvPr/>
        </p:nvSpPr>
        <p:spPr>
          <a:xfrm>
            <a:off x="3135962" y="5946335"/>
            <a:ext cx="8904661" cy="707886"/>
          </a:xfrm>
          <a:prstGeom prst="rect">
            <a:avLst/>
          </a:prstGeom>
        </p:spPr>
        <p:txBody>
          <a:bodyPr wrap="square">
            <a:spAutoFit/>
          </a:bodyPr>
          <a:lstStyle/>
          <a:p>
            <a:r>
              <a:rPr lang="en-US" sz="4000" dirty="0">
                <a:solidFill>
                  <a:schemeClr val="bg1"/>
                </a:solidFill>
                <a:latin typeface="Gabriola" panose="04040605051002020D02" pitchFamily="82" charset="0"/>
              </a:rPr>
              <a:t>Susan E. Lewis, author of </a:t>
            </a:r>
            <a:r>
              <a:rPr lang="en-US" sz="4000" i="1" dirty="0" smtClean="0">
                <a:solidFill>
                  <a:schemeClr val="bg1"/>
                </a:solidFill>
                <a:latin typeface="Gabriola" panose="04040605051002020D02" pitchFamily="82" charset="0"/>
              </a:rPr>
              <a:t>Even When We Cannot See</a:t>
            </a:r>
            <a:endParaRPr lang="en-US" sz="4000" i="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08788" y="261240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2" name="TextBox 1"/>
          <p:cNvSpPr txBox="1"/>
          <p:nvPr/>
        </p:nvSpPr>
        <p:spPr>
          <a:xfrm>
            <a:off x="1583323" y="6069048"/>
            <a:ext cx="10279329"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base their beliefs on what is true.</a:t>
            </a:r>
            <a:endParaRPr lang="en-US" sz="2800" dirty="0">
              <a:solidFill>
                <a:schemeClr val="bg1"/>
              </a:solidFill>
            </a:endParaRPr>
          </a:p>
        </p:txBody>
      </p:sp>
      <p:sp>
        <p:nvSpPr>
          <p:cNvPr id="3" name="Subtitle 2"/>
          <p:cNvSpPr>
            <a:spLocks noGrp="1"/>
          </p:cNvSpPr>
          <p:nvPr>
            <p:ph type="subTitle" idx="1"/>
          </p:nvPr>
        </p:nvSpPr>
        <p:spPr>
          <a:xfrm>
            <a:off x="2872740" y="1286184"/>
            <a:ext cx="7533307" cy="1044045"/>
          </a:xfrm>
        </p:spPr>
        <p:txBody>
          <a:bodyPr>
            <a:noAutofit/>
          </a:bodyPr>
          <a:lstStyle/>
          <a:p>
            <a:pPr algn="just"/>
            <a:r>
              <a:rPr lang="en-US" sz="2800" dirty="0" smtClean="0">
                <a:latin typeface="Candara" panose="020E0502030303020204" pitchFamily="34" charset="0"/>
              </a:rPr>
              <a:t>Vital truths presented throughout this packet for study, contemplation, and application--</a:t>
            </a:r>
            <a:endParaRPr lang="en-US" sz="2800" dirty="0">
              <a:latin typeface="Candara" panose="020E0502030303020204" pitchFamily="34" charset="0"/>
            </a:endParaRPr>
          </a:p>
        </p:txBody>
      </p:sp>
      <p:sp>
        <p:nvSpPr>
          <p:cNvPr id="8" name="TextBox 7"/>
          <p:cNvSpPr txBox="1"/>
          <p:nvPr/>
        </p:nvSpPr>
        <p:spPr>
          <a:xfrm>
            <a:off x="2872740" y="227389"/>
            <a:ext cx="9128760" cy="584775"/>
          </a:xfrm>
          <a:prstGeom prst="rect">
            <a:avLst/>
          </a:prstGeom>
          <a:noFill/>
        </p:spPr>
        <p:txBody>
          <a:bodyPr wrap="square" rtlCol="0">
            <a:spAutoFit/>
          </a:bodyPr>
          <a:lstStyle/>
          <a:p>
            <a:r>
              <a:rPr lang="en-US" sz="3200" b="1" dirty="0" smtClean="0">
                <a:solidFill>
                  <a:schemeClr val="bg1"/>
                </a:solidFill>
                <a:latin typeface="Ink Free" panose="03080402000500000000" pitchFamily="66" charset="0"/>
                <a:cs typeface="Mongolian Baiti" panose="03000500000000000000" pitchFamily="66" charset="0"/>
              </a:rPr>
              <a:t>Even When We Cannot See: The Curriculum Packet</a:t>
            </a:r>
            <a:endParaRPr lang="en-US" sz="3200" dirty="0">
              <a:solidFill>
                <a:schemeClr val="bg1"/>
              </a:solidFill>
            </a:endParaRPr>
          </a:p>
        </p:txBody>
      </p:sp>
      <p:sp>
        <p:nvSpPr>
          <p:cNvPr id="5" name="TextBox 4"/>
          <p:cNvSpPr txBox="1"/>
          <p:nvPr/>
        </p:nvSpPr>
        <p:spPr>
          <a:xfrm>
            <a:off x="2367613" y="2330229"/>
            <a:ext cx="2570813" cy="2062103"/>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rgbClr val="8A280A"/>
                </a:solidFill>
              </a:rPr>
              <a:t>Watch your life and doctrine closely (your perspective and absolutes). Persevere in them, because if you do, you will save both yourself and your hearers. </a:t>
            </a:r>
            <a:r>
              <a:rPr lang="en-US" sz="1600" b="1" dirty="0" smtClean="0">
                <a:solidFill>
                  <a:srgbClr val="8A280A"/>
                </a:solidFill>
              </a:rPr>
              <a:t>1 Tim. 4:16</a:t>
            </a:r>
            <a:endParaRPr lang="en-US" sz="1600" b="1" dirty="0">
              <a:solidFill>
                <a:srgbClr val="8A280A"/>
              </a:solidFill>
            </a:endParaRPr>
          </a:p>
        </p:txBody>
      </p:sp>
      <p:sp>
        <p:nvSpPr>
          <p:cNvPr id="7" name="TextBox 6"/>
          <p:cNvSpPr txBox="1"/>
          <p:nvPr/>
        </p:nvSpPr>
        <p:spPr>
          <a:xfrm>
            <a:off x="5267183" y="2271007"/>
            <a:ext cx="3307467" cy="160043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solidFill>
                  <a:schemeClr val="accent3">
                    <a:lumMod val="75000"/>
                  </a:schemeClr>
                </a:solidFill>
              </a:rPr>
              <a:t>Look at a person’s actions</a:t>
            </a:r>
            <a:r>
              <a:rPr lang="en-US" sz="1600" b="1" dirty="0">
                <a:solidFill>
                  <a:schemeClr val="accent3">
                    <a:lumMod val="75000"/>
                  </a:schemeClr>
                </a:solidFill>
              </a:rPr>
              <a:t>, not just their words. Fruit refers to what a person produces in his/her life. Not what he says he </a:t>
            </a:r>
            <a:r>
              <a:rPr lang="en-US" sz="1600" b="1" dirty="0" smtClean="0">
                <a:solidFill>
                  <a:schemeClr val="accent3">
                    <a:lumMod val="75000"/>
                  </a:schemeClr>
                </a:solidFill>
              </a:rPr>
              <a:t>produces</a:t>
            </a:r>
            <a:r>
              <a:rPr lang="en-US" sz="1500" b="1" dirty="0" smtClean="0">
                <a:solidFill>
                  <a:schemeClr val="accent3">
                    <a:lumMod val="75000"/>
                  </a:schemeClr>
                </a:solidFill>
              </a:rPr>
              <a:t>.</a:t>
            </a:r>
            <a:endParaRPr lang="en-US" sz="1500" b="1" dirty="0">
              <a:solidFill>
                <a:schemeClr val="accent3">
                  <a:lumMod val="75000"/>
                </a:schemeClr>
              </a:solidFill>
            </a:endParaRPr>
          </a:p>
          <a:p>
            <a:r>
              <a:rPr lang="en-US" dirty="0" smtClean="0">
                <a:solidFill>
                  <a:srgbClr val="D92814"/>
                </a:solidFill>
              </a:rPr>
              <a:t>. </a:t>
            </a:r>
            <a:endParaRPr lang="en-US" dirty="0">
              <a:solidFill>
                <a:srgbClr val="D92814"/>
              </a:solidFill>
            </a:endParaRPr>
          </a:p>
        </p:txBody>
      </p:sp>
      <p:sp>
        <p:nvSpPr>
          <p:cNvPr id="9" name="TextBox 8"/>
          <p:cNvSpPr txBox="1"/>
          <p:nvPr/>
        </p:nvSpPr>
        <p:spPr>
          <a:xfrm>
            <a:off x="2385824" y="4628143"/>
            <a:ext cx="3085308" cy="830997"/>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solidFill>
                  <a:srgbClr val="216381"/>
                </a:solidFill>
              </a:rPr>
              <a:t>Deception is all around us. But we cannot always see it. Not everything is as it seems. </a:t>
            </a:r>
            <a:endParaRPr lang="en-US" sz="1600" b="1" dirty="0">
              <a:solidFill>
                <a:srgbClr val="216381"/>
              </a:solidFill>
            </a:endParaRPr>
          </a:p>
        </p:txBody>
      </p:sp>
      <p:sp>
        <p:nvSpPr>
          <p:cNvPr id="10" name="TextBox 9"/>
          <p:cNvSpPr txBox="1"/>
          <p:nvPr/>
        </p:nvSpPr>
        <p:spPr>
          <a:xfrm>
            <a:off x="8921068" y="1908150"/>
            <a:ext cx="2969958" cy="144655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rgbClr val="395B57"/>
                </a:solidFill>
              </a:rPr>
              <a:t>It is possible to transcend or move above a certain perspective with training and enlightenment. This shows the importance of who we listen to, who we train under</a:t>
            </a:r>
            <a:r>
              <a:rPr lang="en-US" sz="1400" dirty="0"/>
              <a:t>.</a:t>
            </a:r>
            <a:r>
              <a:rPr lang="en-US" dirty="0"/>
              <a:t>	</a:t>
            </a:r>
          </a:p>
        </p:txBody>
      </p:sp>
      <p:sp>
        <p:nvSpPr>
          <p:cNvPr id="11" name="TextBox 10"/>
          <p:cNvSpPr txBox="1"/>
          <p:nvPr/>
        </p:nvSpPr>
        <p:spPr>
          <a:xfrm>
            <a:off x="5818101" y="4112021"/>
            <a:ext cx="2756550" cy="1077218"/>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rgbClr val="6CA747"/>
                </a:solidFill>
              </a:rPr>
              <a:t>Weighty matters will keep a smart man silent while he’s trying to figure it all out. </a:t>
            </a:r>
          </a:p>
        </p:txBody>
      </p:sp>
      <p:sp>
        <p:nvSpPr>
          <p:cNvPr id="12" name="TextBox 11"/>
          <p:cNvSpPr txBox="1"/>
          <p:nvPr/>
        </p:nvSpPr>
        <p:spPr>
          <a:xfrm>
            <a:off x="9312198" y="3543053"/>
            <a:ext cx="2570813" cy="192360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700" b="1" dirty="0">
                <a:solidFill>
                  <a:srgbClr val="7030A0"/>
                </a:solidFill>
              </a:rPr>
              <a:t>If students can truly believe in the </a:t>
            </a:r>
            <a:r>
              <a:rPr lang="en-US" sz="1700" b="1" dirty="0" smtClean="0">
                <a:solidFill>
                  <a:srgbClr val="7030A0"/>
                </a:solidFill>
              </a:rPr>
              <a:t>goodness </a:t>
            </a:r>
            <a:r>
              <a:rPr lang="en-US" sz="1700" b="1" dirty="0">
                <a:solidFill>
                  <a:srgbClr val="7030A0"/>
                </a:solidFill>
              </a:rPr>
              <a:t>of </a:t>
            </a:r>
            <a:r>
              <a:rPr lang="en-US" sz="1700" b="1" dirty="0" smtClean="0">
                <a:solidFill>
                  <a:srgbClr val="7030A0"/>
                </a:solidFill>
              </a:rPr>
              <a:t>God, </a:t>
            </a:r>
            <a:r>
              <a:rPr lang="en-US" sz="1700" b="1" dirty="0">
                <a:solidFill>
                  <a:srgbClr val="7030A0"/>
                </a:solidFill>
              </a:rPr>
              <a:t>they will have </a:t>
            </a:r>
            <a:r>
              <a:rPr lang="en-US" sz="1700" b="1" dirty="0" smtClean="0">
                <a:solidFill>
                  <a:srgbClr val="7030A0"/>
                </a:solidFill>
              </a:rPr>
              <a:t>powerful </a:t>
            </a:r>
            <a:r>
              <a:rPr lang="en-US" sz="1700" b="1" dirty="0">
                <a:solidFill>
                  <a:srgbClr val="7030A0"/>
                </a:solidFill>
              </a:rPr>
              <a:t>truths to help them when adversity enters their </a:t>
            </a:r>
            <a:r>
              <a:rPr lang="en-US" sz="1700" b="1" dirty="0" smtClean="0">
                <a:solidFill>
                  <a:srgbClr val="7030A0"/>
                </a:solidFill>
              </a:rPr>
              <a:t>lives.</a:t>
            </a:r>
            <a:endParaRPr lang="en-US" sz="1700" b="1" dirty="0">
              <a:solidFill>
                <a:srgbClr val="7030A0"/>
              </a:solidFill>
            </a:endParaRPr>
          </a:p>
        </p:txBody>
      </p:sp>
    </p:spTree>
    <p:extLst>
      <p:ext uri="{BB962C8B-B14F-4D97-AF65-F5344CB8AC3E}">
        <p14:creationId xmlns:p14="http://schemas.microsoft.com/office/powerpoint/2010/main" val="8769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70215" y="66930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2" name="TextBox 1"/>
          <p:cNvSpPr txBox="1"/>
          <p:nvPr/>
        </p:nvSpPr>
        <p:spPr>
          <a:xfrm>
            <a:off x="1583323" y="6069048"/>
            <a:ext cx="10279329"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base their beliefs on what is true.</a:t>
            </a:r>
            <a:endParaRPr lang="en-US" sz="2800" dirty="0">
              <a:solidFill>
                <a:schemeClr val="bg1"/>
              </a:solidFill>
            </a:endParaRPr>
          </a:p>
        </p:txBody>
      </p:sp>
      <p:sp>
        <p:nvSpPr>
          <p:cNvPr id="3" name="Subtitle 2"/>
          <p:cNvSpPr>
            <a:spLocks noGrp="1"/>
          </p:cNvSpPr>
          <p:nvPr>
            <p:ph type="subTitle" idx="1"/>
          </p:nvPr>
        </p:nvSpPr>
        <p:spPr>
          <a:xfrm>
            <a:off x="3525936" y="1366140"/>
            <a:ext cx="3499704" cy="1025777"/>
          </a:xfrm>
        </p:spPr>
        <p:txBody>
          <a:bodyPr>
            <a:noAutofit/>
          </a:bodyPr>
          <a:lstStyle/>
          <a:p>
            <a:pPr algn="just"/>
            <a:r>
              <a:rPr lang="en-US" sz="2800" b="1" dirty="0" smtClean="0">
                <a:solidFill>
                  <a:srgbClr val="D92814"/>
                </a:solidFill>
                <a:latin typeface="Copperplate Gothic Bold" panose="020E0705020206020404" pitchFamily="34" charset="0"/>
              </a:rPr>
              <a:t>Some of the many Discussion Points-- </a:t>
            </a:r>
            <a:endParaRPr lang="en-US" sz="2800" dirty="0">
              <a:latin typeface="Copperplate Gothic Bold" panose="020E0705020206020404" pitchFamily="34" charset="0"/>
            </a:endParaRPr>
          </a:p>
        </p:txBody>
      </p:sp>
      <p:sp>
        <p:nvSpPr>
          <p:cNvPr id="5" name="Flowchart: Predefined Process 4"/>
          <p:cNvSpPr/>
          <p:nvPr/>
        </p:nvSpPr>
        <p:spPr>
          <a:xfrm rot="6130700">
            <a:off x="7579631" y="1919884"/>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8" name="Flowchart: Predefined Process 7"/>
          <p:cNvSpPr/>
          <p:nvPr/>
        </p:nvSpPr>
        <p:spPr>
          <a:xfrm rot="4702399">
            <a:off x="4950650" y="2922005"/>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9" name="Flowchart: Predefined Process 8"/>
          <p:cNvSpPr/>
          <p:nvPr/>
        </p:nvSpPr>
        <p:spPr>
          <a:xfrm rot="6449566">
            <a:off x="9600666" y="3021646"/>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Flowchart: Predefined Process 9"/>
          <p:cNvSpPr/>
          <p:nvPr/>
        </p:nvSpPr>
        <p:spPr>
          <a:xfrm rot="6321159">
            <a:off x="2161955" y="3021645"/>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1" name="TextBox 10"/>
          <p:cNvSpPr txBox="1"/>
          <p:nvPr/>
        </p:nvSpPr>
        <p:spPr>
          <a:xfrm>
            <a:off x="2849880" y="227389"/>
            <a:ext cx="9136380" cy="584775"/>
          </a:xfrm>
          <a:prstGeom prst="rect">
            <a:avLst/>
          </a:prstGeom>
          <a:noFill/>
        </p:spPr>
        <p:txBody>
          <a:bodyPr wrap="square" rtlCol="0">
            <a:spAutoFit/>
          </a:bodyPr>
          <a:lstStyle/>
          <a:p>
            <a:r>
              <a:rPr lang="en-US" sz="3200" b="1" dirty="0" smtClean="0">
                <a:solidFill>
                  <a:schemeClr val="bg1"/>
                </a:solidFill>
                <a:latin typeface="Ink Free" panose="03080402000500000000" pitchFamily="66" charset="0"/>
                <a:cs typeface="Mongolian Baiti" panose="03000500000000000000" pitchFamily="66" charset="0"/>
              </a:rPr>
              <a:t>Even When We Cannot See: The Curriculum Packet</a:t>
            </a:r>
            <a:endParaRPr lang="en-US" sz="3200" dirty="0">
              <a:solidFill>
                <a:schemeClr val="bg1"/>
              </a:solidFill>
            </a:endParaRPr>
          </a:p>
        </p:txBody>
      </p:sp>
      <p:sp>
        <p:nvSpPr>
          <p:cNvPr id="12" name="TextBox 11"/>
          <p:cNvSpPr txBox="1"/>
          <p:nvPr/>
        </p:nvSpPr>
        <p:spPr>
          <a:xfrm rot="1015683">
            <a:off x="2505022" y="3554177"/>
            <a:ext cx="1764461" cy="1015663"/>
          </a:xfrm>
          <a:prstGeom prst="rect">
            <a:avLst/>
          </a:prstGeom>
          <a:noFill/>
        </p:spPr>
        <p:txBody>
          <a:bodyPr wrap="square" rtlCol="0">
            <a:spAutoFit/>
          </a:bodyPr>
          <a:lstStyle/>
          <a:p>
            <a:r>
              <a:rPr lang="en-US" sz="2000" b="1" dirty="0" smtClean="0">
                <a:solidFill>
                  <a:schemeClr val="bg1"/>
                </a:solidFill>
              </a:rPr>
              <a:t>How do we know who to trust?</a:t>
            </a:r>
            <a:endParaRPr lang="en-US" sz="2000" b="1" dirty="0">
              <a:solidFill>
                <a:schemeClr val="bg1"/>
              </a:solidFill>
            </a:endParaRPr>
          </a:p>
        </p:txBody>
      </p:sp>
      <p:sp>
        <p:nvSpPr>
          <p:cNvPr id="13" name="TextBox 12"/>
          <p:cNvSpPr txBox="1"/>
          <p:nvPr/>
        </p:nvSpPr>
        <p:spPr>
          <a:xfrm rot="771967">
            <a:off x="8069663" y="2120799"/>
            <a:ext cx="1764461" cy="1323439"/>
          </a:xfrm>
          <a:prstGeom prst="rect">
            <a:avLst/>
          </a:prstGeom>
          <a:noFill/>
        </p:spPr>
        <p:txBody>
          <a:bodyPr wrap="square" rtlCol="0">
            <a:spAutoFit/>
          </a:bodyPr>
          <a:lstStyle/>
          <a:p>
            <a:r>
              <a:rPr lang="en-US" sz="2000" b="1" dirty="0" smtClean="0">
                <a:solidFill>
                  <a:schemeClr val="bg1"/>
                </a:solidFill>
              </a:rPr>
              <a:t>How does perspective influence attitude?</a:t>
            </a:r>
            <a:endParaRPr lang="en-US" sz="2000" b="1" dirty="0">
              <a:solidFill>
                <a:schemeClr val="bg1"/>
              </a:solidFill>
            </a:endParaRPr>
          </a:p>
        </p:txBody>
      </p:sp>
      <p:sp>
        <p:nvSpPr>
          <p:cNvPr id="14" name="TextBox 13"/>
          <p:cNvSpPr txBox="1"/>
          <p:nvPr/>
        </p:nvSpPr>
        <p:spPr>
          <a:xfrm rot="20915548">
            <a:off x="5298456" y="3104629"/>
            <a:ext cx="1764461" cy="1754326"/>
          </a:xfrm>
          <a:prstGeom prst="rect">
            <a:avLst/>
          </a:prstGeom>
          <a:noFill/>
        </p:spPr>
        <p:txBody>
          <a:bodyPr wrap="square" rtlCol="0">
            <a:spAutoFit/>
          </a:bodyPr>
          <a:lstStyle/>
          <a:p>
            <a:r>
              <a:rPr lang="en-US" dirty="0" smtClean="0">
                <a:solidFill>
                  <a:schemeClr val="bg1"/>
                </a:solidFill>
              </a:rPr>
              <a:t>Some absolutes are indisputable; others are opinion</a:t>
            </a:r>
            <a:r>
              <a:rPr lang="en-US" b="1" dirty="0" smtClean="0">
                <a:solidFill>
                  <a:schemeClr val="bg1"/>
                </a:solidFill>
              </a:rPr>
              <a:t>. </a:t>
            </a:r>
            <a:r>
              <a:rPr lang="en-US" dirty="0" smtClean="0">
                <a:solidFill>
                  <a:schemeClr val="bg1"/>
                </a:solidFill>
              </a:rPr>
              <a:t>Why is that important?</a:t>
            </a:r>
            <a:endParaRPr lang="en-US" dirty="0">
              <a:solidFill>
                <a:schemeClr val="bg1"/>
              </a:solidFill>
            </a:endParaRPr>
          </a:p>
        </p:txBody>
      </p:sp>
      <p:sp>
        <p:nvSpPr>
          <p:cNvPr id="15" name="TextBox 14"/>
          <p:cNvSpPr txBox="1"/>
          <p:nvPr/>
        </p:nvSpPr>
        <p:spPr>
          <a:xfrm rot="1015683">
            <a:off x="9988552" y="3388540"/>
            <a:ext cx="1764461" cy="1015663"/>
          </a:xfrm>
          <a:prstGeom prst="rect">
            <a:avLst/>
          </a:prstGeom>
          <a:noFill/>
        </p:spPr>
        <p:txBody>
          <a:bodyPr wrap="square" rtlCol="0">
            <a:spAutoFit/>
          </a:bodyPr>
          <a:lstStyle/>
          <a:p>
            <a:r>
              <a:rPr lang="en-US" sz="2000" b="1" dirty="0" smtClean="0">
                <a:solidFill>
                  <a:schemeClr val="bg1"/>
                </a:solidFill>
              </a:rPr>
              <a:t>How do we know God is trustworthy?</a:t>
            </a:r>
            <a:endParaRPr lang="en-US" sz="2000" b="1" dirty="0">
              <a:solidFill>
                <a:schemeClr val="bg1"/>
              </a:solidFill>
            </a:endParaRPr>
          </a:p>
        </p:txBody>
      </p:sp>
    </p:spTree>
    <p:extLst>
      <p:ext uri="{BB962C8B-B14F-4D97-AF65-F5344CB8AC3E}">
        <p14:creationId xmlns:p14="http://schemas.microsoft.com/office/powerpoint/2010/main" val="53090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70215" y="66930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2865120" y="227389"/>
            <a:ext cx="9227820" cy="584775"/>
          </a:xfrm>
          <a:prstGeom prst="rect">
            <a:avLst/>
          </a:prstGeom>
          <a:noFill/>
        </p:spPr>
        <p:txBody>
          <a:bodyPr wrap="square" rtlCol="0">
            <a:spAutoFit/>
          </a:bodyPr>
          <a:lstStyle/>
          <a:p>
            <a:r>
              <a:rPr lang="en-US" sz="3200" b="1" dirty="0" smtClean="0">
                <a:solidFill>
                  <a:schemeClr val="bg1"/>
                </a:solidFill>
                <a:latin typeface="Ink Free" panose="03080402000500000000" pitchFamily="66" charset="0"/>
                <a:cs typeface="Mongolian Baiti" panose="03000500000000000000" pitchFamily="66" charset="0"/>
              </a:rPr>
              <a:t>Even When We Cannot See: The Curriculum Packet</a:t>
            </a:r>
            <a:endParaRPr lang="en-US" sz="3200" dirty="0">
              <a:solidFill>
                <a:schemeClr val="bg1"/>
              </a:solidFill>
            </a:endParaRPr>
          </a:p>
        </p:txBody>
      </p:sp>
      <p:sp>
        <p:nvSpPr>
          <p:cNvPr id="3" name="Subtitle 2"/>
          <p:cNvSpPr>
            <a:spLocks noGrp="1"/>
          </p:cNvSpPr>
          <p:nvPr>
            <p:ph type="subTitle" idx="1"/>
          </p:nvPr>
        </p:nvSpPr>
        <p:spPr>
          <a:xfrm>
            <a:off x="3404016" y="1526923"/>
            <a:ext cx="3499704" cy="1025777"/>
          </a:xfrm>
        </p:spPr>
        <p:txBody>
          <a:bodyPr>
            <a:noAutofit/>
          </a:bodyPr>
          <a:lstStyle/>
          <a:p>
            <a:pPr algn="just"/>
            <a:r>
              <a:rPr lang="en-US" sz="3600" b="1" dirty="0" smtClean="0">
                <a:solidFill>
                  <a:srgbClr val="D92814"/>
                </a:solidFill>
                <a:latin typeface="Copperplate Gothic Bold" panose="020E0705020206020404" pitchFamily="34" charset="0"/>
              </a:rPr>
              <a:t>charts-</a:t>
            </a:r>
            <a:endParaRPr lang="en-US" sz="3600" dirty="0">
              <a:latin typeface="Copperplate Gothic Bold" panose="020E0705020206020404" pitchFamily="34" charset="0"/>
            </a:endParaRPr>
          </a:p>
        </p:txBody>
      </p:sp>
      <p:sp>
        <p:nvSpPr>
          <p:cNvPr id="5" name="Flowchart: Predefined Process 4"/>
          <p:cNvSpPr/>
          <p:nvPr/>
        </p:nvSpPr>
        <p:spPr>
          <a:xfrm rot="6130700">
            <a:off x="7579631" y="1919884"/>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8" name="Flowchart: Predefined Process 7"/>
          <p:cNvSpPr/>
          <p:nvPr/>
        </p:nvSpPr>
        <p:spPr>
          <a:xfrm rot="4702399">
            <a:off x="4951306" y="2511074"/>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9" name="Flowchart: Predefined Process 8"/>
          <p:cNvSpPr/>
          <p:nvPr/>
        </p:nvSpPr>
        <p:spPr>
          <a:xfrm rot="6449566">
            <a:off x="9600666" y="3021646"/>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Flowchart: Predefined Process 9"/>
          <p:cNvSpPr/>
          <p:nvPr/>
        </p:nvSpPr>
        <p:spPr>
          <a:xfrm rot="6321159">
            <a:off x="2211103" y="2983267"/>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1" name="TextBox 10"/>
          <p:cNvSpPr txBox="1"/>
          <p:nvPr/>
        </p:nvSpPr>
        <p:spPr>
          <a:xfrm>
            <a:off x="2137583" y="6024965"/>
            <a:ext cx="11789777"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trust God even in adversity.</a:t>
            </a:r>
            <a:endParaRPr lang="en-US" sz="2800" dirty="0">
              <a:solidFill>
                <a:schemeClr val="bg1"/>
              </a:solidFill>
            </a:endParaRPr>
          </a:p>
        </p:txBody>
      </p:sp>
      <p:sp>
        <p:nvSpPr>
          <p:cNvPr id="12" name="TextBox 11"/>
          <p:cNvSpPr txBox="1"/>
          <p:nvPr/>
        </p:nvSpPr>
        <p:spPr>
          <a:xfrm rot="1015683">
            <a:off x="9963359" y="3537061"/>
            <a:ext cx="1764461" cy="1015663"/>
          </a:xfrm>
          <a:prstGeom prst="rect">
            <a:avLst/>
          </a:prstGeom>
          <a:noFill/>
        </p:spPr>
        <p:txBody>
          <a:bodyPr wrap="square" rtlCol="0">
            <a:spAutoFit/>
          </a:bodyPr>
          <a:lstStyle/>
          <a:p>
            <a:r>
              <a:rPr lang="en-US" sz="2000" b="1" dirty="0" smtClean="0">
                <a:solidFill>
                  <a:schemeClr val="bg1"/>
                </a:solidFill>
              </a:rPr>
              <a:t>Bible verses teach life’s viewpoints</a:t>
            </a:r>
            <a:endParaRPr lang="en-US" sz="2000" b="1" dirty="0">
              <a:solidFill>
                <a:schemeClr val="bg1"/>
              </a:solidFill>
            </a:endParaRPr>
          </a:p>
        </p:txBody>
      </p:sp>
      <p:sp>
        <p:nvSpPr>
          <p:cNvPr id="13" name="TextBox 12"/>
          <p:cNvSpPr txBox="1"/>
          <p:nvPr/>
        </p:nvSpPr>
        <p:spPr>
          <a:xfrm rot="20869273">
            <a:off x="5353172" y="2894857"/>
            <a:ext cx="1764461" cy="1015663"/>
          </a:xfrm>
          <a:prstGeom prst="rect">
            <a:avLst/>
          </a:prstGeom>
          <a:noFill/>
        </p:spPr>
        <p:txBody>
          <a:bodyPr wrap="square" rtlCol="0">
            <a:spAutoFit/>
          </a:bodyPr>
          <a:lstStyle/>
          <a:p>
            <a:r>
              <a:rPr lang="en-US" sz="2000" b="1" dirty="0" smtClean="0">
                <a:solidFill>
                  <a:schemeClr val="bg1"/>
                </a:solidFill>
              </a:rPr>
              <a:t>Looking at the reliability of Jesus</a:t>
            </a:r>
            <a:endParaRPr lang="en-US" sz="2000" b="1" dirty="0">
              <a:solidFill>
                <a:schemeClr val="bg1"/>
              </a:solidFill>
            </a:endParaRPr>
          </a:p>
        </p:txBody>
      </p:sp>
      <p:sp>
        <p:nvSpPr>
          <p:cNvPr id="14" name="TextBox 13"/>
          <p:cNvSpPr txBox="1"/>
          <p:nvPr/>
        </p:nvSpPr>
        <p:spPr>
          <a:xfrm rot="722976">
            <a:off x="7964191" y="2543135"/>
            <a:ext cx="1764461" cy="707886"/>
          </a:xfrm>
          <a:prstGeom prst="rect">
            <a:avLst/>
          </a:prstGeom>
          <a:noFill/>
        </p:spPr>
        <p:txBody>
          <a:bodyPr wrap="square" rtlCol="0">
            <a:spAutoFit/>
          </a:bodyPr>
          <a:lstStyle/>
          <a:p>
            <a:r>
              <a:rPr lang="en-US" sz="2000" b="1" dirty="0" smtClean="0">
                <a:solidFill>
                  <a:schemeClr val="bg1"/>
                </a:solidFill>
              </a:rPr>
              <a:t>Different perspectives</a:t>
            </a:r>
            <a:endParaRPr lang="en-US" sz="2000" b="1" dirty="0">
              <a:solidFill>
                <a:schemeClr val="bg1"/>
              </a:solidFill>
            </a:endParaRPr>
          </a:p>
        </p:txBody>
      </p:sp>
      <p:sp>
        <p:nvSpPr>
          <p:cNvPr id="15" name="TextBox 14"/>
          <p:cNvSpPr txBox="1"/>
          <p:nvPr/>
        </p:nvSpPr>
        <p:spPr>
          <a:xfrm rot="895750">
            <a:off x="2630133" y="3481920"/>
            <a:ext cx="1764461" cy="1015663"/>
          </a:xfrm>
          <a:prstGeom prst="rect">
            <a:avLst/>
          </a:prstGeom>
          <a:noFill/>
        </p:spPr>
        <p:txBody>
          <a:bodyPr wrap="square" rtlCol="0">
            <a:spAutoFit/>
          </a:bodyPr>
          <a:lstStyle/>
          <a:p>
            <a:r>
              <a:rPr lang="en-US" sz="2000" b="1" dirty="0" smtClean="0">
                <a:solidFill>
                  <a:schemeClr val="bg1"/>
                </a:solidFill>
              </a:rPr>
              <a:t>Seeing through God’s eyes</a:t>
            </a:r>
            <a:endParaRPr lang="en-US" sz="2000" b="1" dirty="0">
              <a:solidFill>
                <a:schemeClr val="bg1"/>
              </a:solidFill>
            </a:endParaRPr>
          </a:p>
        </p:txBody>
      </p:sp>
    </p:spTree>
    <p:extLst>
      <p:ext uri="{BB962C8B-B14F-4D97-AF65-F5344CB8AC3E}">
        <p14:creationId xmlns:p14="http://schemas.microsoft.com/office/powerpoint/2010/main" val="379183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70215" y="66930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2865120" y="227389"/>
            <a:ext cx="9227820" cy="584775"/>
          </a:xfrm>
          <a:prstGeom prst="rect">
            <a:avLst/>
          </a:prstGeom>
          <a:noFill/>
        </p:spPr>
        <p:txBody>
          <a:bodyPr wrap="square" rtlCol="0">
            <a:spAutoFit/>
          </a:bodyPr>
          <a:lstStyle/>
          <a:p>
            <a:r>
              <a:rPr lang="en-US" sz="3200" b="1" dirty="0" smtClean="0">
                <a:solidFill>
                  <a:schemeClr val="bg1"/>
                </a:solidFill>
                <a:latin typeface="Ink Free" panose="03080402000500000000" pitchFamily="66" charset="0"/>
                <a:cs typeface="Mongolian Baiti" panose="03000500000000000000" pitchFamily="66" charset="0"/>
              </a:rPr>
              <a:t>Even When We Cannot See: The Curriculum Packet</a:t>
            </a:r>
            <a:endParaRPr lang="en-US" sz="3200" dirty="0">
              <a:solidFill>
                <a:schemeClr val="bg1"/>
              </a:solidFill>
            </a:endParaRPr>
          </a:p>
        </p:txBody>
      </p:sp>
      <p:sp>
        <p:nvSpPr>
          <p:cNvPr id="3" name="Subtitle 2"/>
          <p:cNvSpPr>
            <a:spLocks noGrp="1"/>
          </p:cNvSpPr>
          <p:nvPr>
            <p:ph type="subTitle" idx="1"/>
          </p:nvPr>
        </p:nvSpPr>
        <p:spPr>
          <a:xfrm>
            <a:off x="3828529" y="1253756"/>
            <a:ext cx="4461026" cy="1697152"/>
          </a:xfrm>
        </p:spPr>
        <p:txBody>
          <a:bodyPr>
            <a:noAutofit/>
          </a:bodyPr>
          <a:lstStyle/>
          <a:p>
            <a:r>
              <a:rPr lang="en-US" sz="3600" b="1" dirty="0" smtClean="0">
                <a:solidFill>
                  <a:srgbClr val="D92814"/>
                </a:solidFill>
                <a:latin typeface="Copperplate Gothic Bold" panose="020E0705020206020404" pitchFamily="34" charset="0"/>
              </a:rPr>
              <a:t>Fun and Meaningful Activities-</a:t>
            </a:r>
            <a:endParaRPr lang="en-US" sz="3600" dirty="0">
              <a:latin typeface="Copperplate Gothic Bold" panose="020E0705020206020404" pitchFamily="34" charset="0"/>
            </a:endParaRPr>
          </a:p>
        </p:txBody>
      </p:sp>
      <p:sp>
        <p:nvSpPr>
          <p:cNvPr id="5" name="Flowchart: Predefined Process 4"/>
          <p:cNvSpPr/>
          <p:nvPr/>
        </p:nvSpPr>
        <p:spPr>
          <a:xfrm rot="6130700">
            <a:off x="7579631" y="1919884"/>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8" name="Flowchart: Predefined Process 7"/>
          <p:cNvSpPr/>
          <p:nvPr/>
        </p:nvSpPr>
        <p:spPr>
          <a:xfrm rot="4702399">
            <a:off x="5162164" y="3091047"/>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9" name="Flowchart: Predefined Process 8"/>
          <p:cNvSpPr/>
          <p:nvPr/>
        </p:nvSpPr>
        <p:spPr>
          <a:xfrm rot="6449566">
            <a:off x="9600666" y="3021646"/>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Flowchart: Predefined Process 9"/>
          <p:cNvSpPr/>
          <p:nvPr/>
        </p:nvSpPr>
        <p:spPr>
          <a:xfrm rot="6321159">
            <a:off x="2211103" y="2983267"/>
            <a:ext cx="2484120" cy="2046496"/>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1" name="TextBox 10"/>
          <p:cNvSpPr txBox="1"/>
          <p:nvPr/>
        </p:nvSpPr>
        <p:spPr>
          <a:xfrm>
            <a:off x="219343" y="5993213"/>
            <a:ext cx="11789777"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pursue truth and see life through God’s perspective.</a:t>
            </a:r>
            <a:endParaRPr lang="en-US" sz="2800" dirty="0">
              <a:solidFill>
                <a:schemeClr val="bg1"/>
              </a:solidFill>
            </a:endParaRPr>
          </a:p>
        </p:txBody>
      </p:sp>
      <p:sp>
        <p:nvSpPr>
          <p:cNvPr id="12" name="TextBox 11"/>
          <p:cNvSpPr txBox="1"/>
          <p:nvPr/>
        </p:nvSpPr>
        <p:spPr>
          <a:xfrm rot="1015683">
            <a:off x="9963359" y="3229285"/>
            <a:ext cx="1764461" cy="1631216"/>
          </a:xfrm>
          <a:prstGeom prst="rect">
            <a:avLst/>
          </a:prstGeom>
          <a:noFill/>
        </p:spPr>
        <p:txBody>
          <a:bodyPr wrap="square" rtlCol="0">
            <a:spAutoFit/>
          </a:bodyPr>
          <a:lstStyle/>
          <a:p>
            <a:r>
              <a:rPr lang="en-US" sz="2000" dirty="0" smtClean="0">
                <a:solidFill>
                  <a:schemeClr val="bg1"/>
                </a:solidFill>
              </a:rPr>
              <a:t>Getting creative – honoring a follower of Christ</a:t>
            </a:r>
            <a:endParaRPr lang="en-US" sz="2000" dirty="0">
              <a:solidFill>
                <a:schemeClr val="bg1"/>
              </a:solidFill>
            </a:endParaRPr>
          </a:p>
        </p:txBody>
      </p:sp>
      <p:sp>
        <p:nvSpPr>
          <p:cNvPr id="13" name="TextBox 12"/>
          <p:cNvSpPr txBox="1"/>
          <p:nvPr/>
        </p:nvSpPr>
        <p:spPr>
          <a:xfrm rot="20869273">
            <a:off x="5538476" y="3189169"/>
            <a:ext cx="1780945" cy="1631216"/>
          </a:xfrm>
          <a:prstGeom prst="rect">
            <a:avLst/>
          </a:prstGeom>
          <a:noFill/>
        </p:spPr>
        <p:txBody>
          <a:bodyPr wrap="square" rtlCol="0">
            <a:spAutoFit/>
          </a:bodyPr>
          <a:lstStyle/>
          <a:p>
            <a:r>
              <a:rPr lang="en-US" sz="2000" b="1" dirty="0" smtClean="0">
                <a:solidFill>
                  <a:schemeClr val="bg1"/>
                </a:solidFill>
              </a:rPr>
              <a:t>Who is telling the truth? – A What-if activity</a:t>
            </a:r>
            <a:endParaRPr lang="en-US" sz="2000" b="1" dirty="0">
              <a:solidFill>
                <a:schemeClr val="bg1"/>
              </a:solidFill>
            </a:endParaRPr>
          </a:p>
        </p:txBody>
      </p:sp>
      <p:sp>
        <p:nvSpPr>
          <p:cNvPr id="14" name="TextBox 13"/>
          <p:cNvSpPr txBox="1"/>
          <p:nvPr/>
        </p:nvSpPr>
        <p:spPr>
          <a:xfrm rot="774395">
            <a:off x="7964191" y="2081471"/>
            <a:ext cx="1764461" cy="1631216"/>
          </a:xfrm>
          <a:prstGeom prst="rect">
            <a:avLst/>
          </a:prstGeom>
          <a:noFill/>
        </p:spPr>
        <p:txBody>
          <a:bodyPr wrap="square" rtlCol="0">
            <a:spAutoFit/>
          </a:bodyPr>
          <a:lstStyle/>
          <a:p>
            <a:r>
              <a:rPr lang="en-US" sz="2000" b="1" dirty="0" smtClean="0">
                <a:solidFill>
                  <a:schemeClr val="bg1"/>
                </a:solidFill>
              </a:rPr>
              <a:t>Framing your perspective – an art activity</a:t>
            </a:r>
            <a:endParaRPr lang="en-US" sz="2000" b="1" dirty="0">
              <a:solidFill>
                <a:schemeClr val="bg1"/>
              </a:solidFill>
            </a:endParaRPr>
          </a:p>
        </p:txBody>
      </p:sp>
      <p:sp>
        <p:nvSpPr>
          <p:cNvPr id="15" name="TextBox 14"/>
          <p:cNvSpPr txBox="1"/>
          <p:nvPr/>
        </p:nvSpPr>
        <p:spPr>
          <a:xfrm rot="1015683">
            <a:off x="2630133" y="3635808"/>
            <a:ext cx="1764461" cy="707886"/>
          </a:xfrm>
          <a:prstGeom prst="rect">
            <a:avLst/>
          </a:prstGeom>
          <a:noFill/>
        </p:spPr>
        <p:txBody>
          <a:bodyPr wrap="square" rtlCol="0">
            <a:spAutoFit/>
          </a:bodyPr>
          <a:lstStyle/>
          <a:p>
            <a:r>
              <a:rPr lang="en-US" sz="2000" b="1" dirty="0" smtClean="0">
                <a:solidFill>
                  <a:schemeClr val="bg1"/>
                </a:solidFill>
              </a:rPr>
              <a:t>Become an investigator</a:t>
            </a:r>
            <a:endParaRPr lang="en-US" sz="2000" b="1" dirty="0">
              <a:solidFill>
                <a:schemeClr val="bg1"/>
              </a:solidFill>
            </a:endParaRPr>
          </a:p>
        </p:txBody>
      </p:sp>
    </p:spTree>
    <p:extLst>
      <p:ext uri="{BB962C8B-B14F-4D97-AF65-F5344CB8AC3E}">
        <p14:creationId xmlns:p14="http://schemas.microsoft.com/office/powerpoint/2010/main" val="35824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70215" y="66930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2865120" y="227389"/>
            <a:ext cx="9227820" cy="584775"/>
          </a:xfrm>
          <a:prstGeom prst="rect">
            <a:avLst/>
          </a:prstGeom>
          <a:noFill/>
        </p:spPr>
        <p:txBody>
          <a:bodyPr wrap="square" rtlCol="0">
            <a:spAutoFit/>
          </a:bodyPr>
          <a:lstStyle/>
          <a:p>
            <a:r>
              <a:rPr lang="en-US" sz="3200" b="1" dirty="0" smtClean="0">
                <a:solidFill>
                  <a:schemeClr val="bg1"/>
                </a:solidFill>
                <a:latin typeface="Ink Free" panose="03080402000500000000" pitchFamily="66" charset="0"/>
                <a:cs typeface="Mongolian Baiti" panose="03000500000000000000" pitchFamily="66" charset="0"/>
              </a:rPr>
              <a:t>Even When We Cannot See: The Curriculum Packet</a:t>
            </a:r>
            <a:endParaRPr lang="en-US" sz="3200" dirty="0">
              <a:solidFill>
                <a:schemeClr val="bg1"/>
              </a:solidFill>
            </a:endParaRPr>
          </a:p>
        </p:txBody>
      </p:sp>
      <p:sp>
        <p:nvSpPr>
          <p:cNvPr id="3" name="Subtitle 2"/>
          <p:cNvSpPr>
            <a:spLocks noGrp="1"/>
          </p:cNvSpPr>
          <p:nvPr>
            <p:ph type="subTitle" idx="1"/>
          </p:nvPr>
        </p:nvSpPr>
        <p:spPr>
          <a:xfrm>
            <a:off x="4863853" y="1287106"/>
            <a:ext cx="4461026" cy="1697152"/>
          </a:xfrm>
        </p:spPr>
        <p:txBody>
          <a:bodyPr>
            <a:noAutofit/>
          </a:bodyPr>
          <a:lstStyle/>
          <a:p>
            <a:r>
              <a:rPr lang="en-US" sz="3600" b="1" dirty="0" smtClean="0">
                <a:solidFill>
                  <a:srgbClr val="D92814"/>
                </a:solidFill>
                <a:latin typeface="Copperplate Gothic Bold" panose="020E0705020206020404" pitchFamily="34" charset="0"/>
              </a:rPr>
              <a:t>Writing Assignments</a:t>
            </a:r>
            <a:endParaRPr lang="en-US" sz="3600" dirty="0">
              <a:latin typeface="Copperplate Gothic Bold" panose="020E0705020206020404" pitchFamily="34" charset="0"/>
            </a:endParaRPr>
          </a:p>
        </p:txBody>
      </p:sp>
      <p:sp>
        <p:nvSpPr>
          <p:cNvPr id="5" name="Flowchart: Predefined Process 4"/>
          <p:cNvSpPr/>
          <p:nvPr/>
        </p:nvSpPr>
        <p:spPr>
          <a:xfrm rot="6130700">
            <a:off x="6043093" y="2846274"/>
            <a:ext cx="2751366" cy="2222057"/>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8" name="Flowchart: Predefined Process 7"/>
          <p:cNvSpPr/>
          <p:nvPr/>
        </p:nvSpPr>
        <p:spPr>
          <a:xfrm rot="4702399">
            <a:off x="2522677" y="2693863"/>
            <a:ext cx="2748169" cy="2246063"/>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9" name="Flowchart: Predefined Process 8"/>
          <p:cNvSpPr/>
          <p:nvPr/>
        </p:nvSpPr>
        <p:spPr>
          <a:xfrm rot="4715937">
            <a:off x="9225708" y="1873608"/>
            <a:ext cx="2829944" cy="2221301"/>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1" name="TextBox 10"/>
          <p:cNvSpPr txBox="1"/>
          <p:nvPr/>
        </p:nvSpPr>
        <p:spPr>
          <a:xfrm>
            <a:off x="219343" y="5993213"/>
            <a:ext cx="11789777"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pursue truth and see life through God’s perspective.</a:t>
            </a:r>
            <a:endParaRPr lang="en-US" sz="2800" dirty="0">
              <a:solidFill>
                <a:schemeClr val="bg1"/>
              </a:solidFill>
            </a:endParaRPr>
          </a:p>
        </p:txBody>
      </p:sp>
      <p:sp>
        <p:nvSpPr>
          <p:cNvPr id="12" name="TextBox 11"/>
          <p:cNvSpPr txBox="1"/>
          <p:nvPr/>
        </p:nvSpPr>
        <p:spPr>
          <a:xfrm rot="20892964">
            <a:off x="9654434" y="2109895"/>
            <a:ext cx="1972491" cy="1631216"/>
          </a:xfrm>
          <a:prstGeom prst="rect">
            <a:avLst/>
          </a:prstGeom>
          <a:noFill/>
        </p:spPr>
        <p:txBody>
          <a:bodyPr wrap="square" rtlCol="0">
            <a:spAutoFit/>
          </a:bodyPr>
          <a:lstStyle/>
          <a:p>
            <a:r>
              <a:rPr lang="en-US" sz="2000" dirty="0" smtClean="0">
                <a:solidFill>
                  <a:schemeClr val="bg1"/>
                </a:solidFill>
              </a:rPr>
              <a:t>Creating a descriptive narrative or poem with strong imagery</a:t>
            </a:r>
            <a:endParaRPr lang="en-US" sz="2000" dirty="0">
              <a:solidFill>
                <a:schemeClr val="bg1"/>
              </a:solidFill>
            </a:endParaRPr>
          </a:p>
        </p:txBody>
      </p:sp>
      <p:sp>
        <p:nvSpPr>
          <p:cNvPr id="13" name="TextBox 12"/>
          <p:cNvSpPr txBox="1"/>
          <p:nvPr/>
        </p:nvSpPr>
        <p:spPr>
          <a:xfrm rot="20869273">
            <a:off x="2995541" y="2862570"/>
            <a:ext cx="1780945" cy="1754326"/>
          </a:xfrm>
          <a:prstGeom prst="rect">
            <a:avLst/>
          </a:prstGeom>
          <a:noFill/>
        </p:spPr>
        <p:txBody>
          <a:bodyPr wrap="square" rtlCol="0">
            <a:spAutoFit/>
          </a:bodyPr>
          <a:lstStyle/>
          <a:p>
            <a:r>
              <a:rPr lang="en-US" dirty="0" smtClean="0">
                <a:solidFill>
                  <a:schemeClr val="bg1"/>
                </a:solidFill>
              </a:rPr>
              <a:t>Connecting to perspectives-- writing about the lockdown of the 2019-2020 school year</a:t>
            </a:r>
            <a:endParaRPr lang="en-US" dirty="0">
              <a:solidFill>
                <a:schemeClr val="bg1"/>
              </a:solidFill>
            </a:endParaRPr>
          </a:p>
        </p:txBody>
      </p:sp>
      <p:sp>
        <p:nvSpPr>
          <p:cNvPr id="14" name="TextBox 13"/>
          <p:cNvSpPr txBox="1"/>
          <p:nvPr/>
        </p:nvSpPr>
        <p:spPr>
          <a:xfrm rot="776240">
            <a:off x="6638991" y="3449471"/>
            <a:ext cx="1764461" cy="1015663"/>
          </a:xfrm>
          <a:prstGeom prst="rect">
            <a:avLst/>
          </a:prstGeom>
          <a:noFill/>
        </p:spPr>
        <p:txBody>
          <a:bodyPr wrap="square" rtlCol="0">
            <a:spAutoFit/>
          </a:bodyPr>
          <a:lstStyle/>
          <a:p>
            <a:r>
              <a:rPr lang="en-US" sz="2000" b="1" dirty="0" smtClean="0">
                <a:solidFill>
                  <a:schemeClr val="bg1"/>
                </a:solidFill>
              </a:rPr>
              <a:t>Writing a nomination speech</a:t>
            </a:r>
            <a:endParaRPr lang="en-US" sz="2000" b="1" dirty="0">
              <a:solidFill>
                <a:schemeClr val="bg1"/>
              </a:solidFill>
            </a:endParaRPr>
          </a:p>
        </p:txBody>
      </p:sp>
    </p:spTree>
    <p:extLst>
      <p:ext uri="{BB962C8B-B14F-4D97-AF65-F5344CB8AC3E}">
        <p14:creationId xmlns:p14="http://schemas.microsoft.com/office/powerpoint/2010/main" val="15743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70215" y="669307"/>
            <a:ext cx="1630068" cy="2519196"/>
          </a:xfrm>
          <a:ln w="57150">
            <a:solidFill>
              <a:schemeClr val="bg1">
                <a:lumMod val="85000"/>
              </a:schemeClr>
            </a:solidFill>
          </a:ln>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2865120" y="227389"/>
            <a:ext cx="9227820" cy="584775"/>
          </a:xfrm>
          <a:prstGeom prst="rect">
            <a:avLst/>
          </a:prstGeom>
          <a:noFill/>
        </p:spPr>
        <p:txBody>
          <a:bodyPr wrap="square" rtlCol="0">
            <a:spAutoFit/>
          </a:bodyPr>
          <a:lstStyle/>
          <a:p>
            <a:r>
              <a:rPr lang="en-US" sz="3200" b="1" dirty="0" smtClean="0">
                <a:solidFill>
                  <a:schemeClr val="bg1"/>
                </a:solidFill>
                <a:latin typeface="Ink Free" panose="03080402000500000000" pitchFamily="66" charset="0"/>
                <a:cs typeface="Mongolian Baiti" panose="03000500000000000000" pitchFamily="66" charset="0"/>
              </a:rPr>
              <a:t>Even When We Cannot See: The Curriculum Packet</a:t>
            </a:r>
            <a:endParaRPr lang="en-US" sz="3200" dirty="0">
              <a:solidFill>
                <a:schemeClr val="bg1"/>
              </a:solidFill>
            </a:endParaRPr>
          </a:p>
        </p:txBody>
      </p:sp>
      <p:sp>
        <p:nvSpPr>
          <p:cNvPr id="3" name="Subtitle 2"/>
          <p:cNvSpPr>
            <a:spLocks noGrp="1"/>
          </p:cNvSpPr>
          <p:nvPr>
            <p:ph type="subTitle" idx="1"/>
          </p:nvPr>
        </p:nvSpPr>
        <p:spPr>
          <a:xfrm>
            <a:off x="4929421" y="1325086"/>
            <a:ext cx="4461026" cy="1306226"/>
          </a:xfrm>
        </p:spPr>
        <p:txBody>
          <a:bodyPr>
            <a:noAutofit/>
          </a:bodyPr>
          <a:lstStyle/>
          <a:p>
            <a:r>
              <a:rPr lang="en-US" sz="3600" b="1" dirty="0" smtClean="0">
                <a:solidFill>
                  <a:srgbClr val="D92814"/>
                </a:solidFill>
                <a:latin typeface="Copperplate Gothic Bold" panose="020E0705020206020404" pitchFamily="34" charset="0"/>
              </a:rPr>
              <a:t>Themes—</a:t>
            </a:r>
            <a:r>
              <a:rPr lang="en-US" sz="3600" b="1" dirty="0" smtClean="0">
                <a:solidFill>
                  <a:srgbClr val="D92814"/>
                </a:solidFill>
                <a:latin typeface="Candara" panose="020E0502030303020204" pitchFamily="34" charset="0"/>
              </a:rPr>
              <a:t>The heart of the story</a:t>
            </a:r>
            <a:endParaRPr lang="en-US" sz="3600" dirty="0">
              <a:latin typeface="Copperplate Gothic Bold" panose="020E0705020206020404" pitchFamily="34" charset="0"/>
            </a:endParaRPr>
          </a:p>
        </p:txBody>
      </p:sp>
      <p:sp>
        <p:nvSpPr>
          <p:cNvPr id="5" name="Flowchart: Predefined Process 4"/>
          <p:cNvSpPr/>
          <p:nvPr/>
        </p:nvSpPr>
        <p:spPr>
          <a:xfrm rot="6130700">
            <a:off x="6043093" y="2846274"/>
            <a:ext cx="2751366" cy="2222057"/>
          </a:xfrm>
          <a:prstGeom prst="flowChartPredefinedProcess">
            <a:avLst/>
          </a:prstGeom>
          <a:solidFill>
            <a:schemeClr val="tx2"/>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8" name="Flowchart: Predefined Process 7"/>
          <p:cNvSpPr/>
          <p:nvPr/>
        </p:nvSpPr>
        <p:spPr>
          <a:xfrm rot="4702399">
            <a:off x="2522677" y="2693863"/>
            <a:ext cx="2748169" cy="2246063"/>
          </a:xfrm>
          <a:prstGeom prst="flowChartPredefinedProcess">
            <a:avLst/>
          </a:prstGeom>
          <a:solidFill>
            <a:srgbClr val="21638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9" name="Flowchart: Predefined Process 8"/>
          <p:cNvSpPr/>
          <p:nvPr/>
        </p:nvSpPr>
        <p:spPr>
          <a:xfrm rot="4715937">
            <a:off x="9225708" y="1873608"/>
            <a:ext cx="2829944" cy="2221301"/>
          </a:xfrm>
          <a:prstGeom prst="flowChartPredefinedProcess">
            <a:avLst/>
          </a:prstGeom>
          <a:solidFill>
            <a:srgbClr val="8438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1" name="TextBox 10"/>
          <p:cNvSpPr txBox="1"/>
          <p:nvPr/>
        </p:nvSpPr>
        <p:spPr>
          <a:xfrm>
            <a:off x="2231023" y="6047093"/>
            <a:ext cx="8223617"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cs typeface="Mongolian Baiti" panose="03000500000000000000" pitchFamily="66" charset="0"/>
              </a:rPr>
              <a:t>Challenging youth </a:t>
            </a:r>
            <a:r>
              <a:rPr lang="en-US" sz="2800" b="1" dirty="0" smtClean="0">
                <a:solidFill>
                  <a:schemeClr val="bg1"/>
                </a:solidFill>
                <a:latin typeface="Ink Free" panose="03080402000500000000" pitchFamily="66" charset="0"/>
                <a:cs typeface="Mongolian Baiti" panose="03000500000000000000" pitchFamily="66" charset="0"/>
              </a:rPr>
              <a:t>to trust God, even in adversity.</a:t>
            </a:r>
            <a:endParaRPr lang="en-US" sz="2800" dirty="0">
              <a:solidFill>
                <a:schemeClr val="bg1"/>
              </a:solidFill>
            </a:endParaRPr>
          </a:p>
        </p:txBody>
      </p:sp>
      <p:sp>
        <p:nvSpPr>
          <p:cNvPr id="12" name="TextBox 11"/>
          <p:cNvSpPr txBox="1"/>
          <p:nvPr/>
        </p:nvSpPr>
        <p:spPr>
          <a:xfrm rot="20892964">
            <a:off x="9654434" y="2109895"/>
            <a:ext cx="1972491" cy="1631216"/>
          </a:xfrm>
          <a:prstGeom prst="rect">
            <a:avLst/>
          </a:prstGeom>
          <a:noFill/>
        </p:spPr>
        <p:txBody>
          <a:bodyPr wrap="square" rtlCol="0">
            <a:spAutoFit/>
          </a:bodyPr>
          <a:lstStyle/>
          <a:p>
            <a:r>
              <a:rPr lang="en-US" sz="2000" dirty="0" smtClean="0">
                <a:solidFill>
                  <a:schemeClr val="bg1"/>
                </a:solidFill>
              </a:rPr>
              <a:t>We </a:t>
            </a:r>
            <a:r>
              <a:rPr lang="en-US" sz="2000" dirty="0">
                <a:solidFill>
                  <a:schemeClr val="bg1"/>
                </a:solidFill>
              </a:rPr>
              <a:t>can trust God because of </a:t>
            </a:r>
            <a:r>
              <a:rPr lang="en-US" sz="2000" dirty="0" smtClean="0">
                <a:solidFill>
                  <a:schemeClr val="bg1"/>
                </a:solidFill>
              </a:rPr>
              <a:t>His </a:t>
            </a:r>
            <a:r>
              <a:rPr lang="en-US" sz="2000" dirty="0">
                <a:solidFill>
                  <a:schemeClr val="bg1"/>
                </a:solidFill>
              </a:rPr>
              <a:t>character and </a:t>
            </a:r>
            <a:r>
              <a:rPr lang="en-US" sz="2000" dirty="0" smtClean="0">
                <a:solidFill>
                  <a:schemeClr val="bg1"/>
                </a:solidFill>
              </a:rPr>
              <a:t>His </a:t>
            </a:r>
            <a:r>
              <a:rPr lang="en-US" sz="2000" dirty="0">
                <a:solidFill>
                  <a:schemeClr val="bg1"/>
                </a:solidFill>
              </a:rPr>
              <a:t>abilities.</a:t>
            </a:r>
          </a:p>
        </p:txBody>
      </p:sp>
      <p:sp>
        <p:nvSpPr>
          <p:cNvPr id="13" name="TextBox 12"/>
          <p:cNvSpPr txBox="1"/>
          <p:nvPr/>
        </p:nvSpPr>
        <p:spPr>
          <a:xfrm rot="20869273">
            <a:off x="2995541" y="2924125"/>
            <a:ext cx="1780945" cy="1631216"/>
          </a:xfrm>
          <a:prstGeom prst="rect">
            <a:avLst/>
          </a:prstGeom>
          <a:noFill/>
        </p:spPr>
        <p:txBody>
          <a:bodyPr wrap="square" rtlCol="0">
            <a:spAutoFit/>
          </a:bodyPr>
          <a:lstStyle/>
          <a:p>
            <a:r>
              <a:rPr lang="en-US" sz="2000" dirty="0">
                <a:solidFill>
                  <a:schemeClr val="bg1"/>
                </a:solidFill>
              </a:rPr>
              <a:t>We must discern between good and evil, truth and </a:t>
            </a:r>
            <a:r>
              <a:rPr lang="en-US" sz="2000" dirty="0" smtClean="0">
                <a:solidFill>
                  <a:schemeClr val="bg1"/>
                </a:solidFill>
              </a:rPr>
              <a:t>lies.</a:t>
            </a:r>
            <a:endParaRPr lang="en-US" sz="2000" dirty="0">
              <a:solidFill>
                <a:schemeClr val="bg1"/>
              </a:solidFill>
            </a:endParaRPr>
          </a:p>
        </p:txBody>
      </p:sp>
      <p:sp>
        <p:nvSpPr>
          <p:cNvPr id="14" name="TextBox 13"/>
          <p:cNvSpPr txBox="1"/>
          <p:nvPr/>
        </p:nvSpPr>
        <p:spPr>
          <a:xfrm rot="743023">
            <a:off x="6404076" y="3113063"/>
            <a:ext cx="2132274" cy="1661993"/>
          </a:xfrm>
          <a:prstGeom prst="rect">
            <a:avLst/>
          </a:prstGeom>
          <a:noFill/>
        </p:spPr>
        <p:txBody>
          <a:bodyPr wrap="square" rtlCol="0">
            <a:spAutoFit/>
          </a:bodyPr>
          <a:lstStyle/>
          <a:p>
            <a:r>
              <a:rPr lang="en-US" sz="1700" dirty="0">
                <a:solidFill>
                  <a:schemeClr val="bg1"/>
                </a:solidFill>
              </a:rPr>
              <a:t>Our perspective of life and the absolutes we </a:t>
            </a:r>
            <a:r>
              <a:rPr lang="en-US" sz="1700" dirty="0" smtClean="0">
                <a:solidFill>
                  <a:schemeClr val="bg1"/>
                </a:solidFill>
              </a:rPr>
              <a:t>have </a:t>
            </a:r>
            <a:r>
              <a:rPr lang="en-US" sz="1700" dirty="0">
                <a:solidFill>
                  <a:schemeClr val="bg1"/>
                </a:solidFill>
              </a:rPr>
              <a:t>will </a:t>
            </a:r>
            <a:r>
              <a:rPr lang="en-US" sz="1700" dirty="0" smtClean="0">
                <a:solidFill>
                  <a:schemeClr val="bg1"/>
                </a:solidFill>
              </a:rPr>
              <a:t>determine </a:t>
            </a:r>
            <a:r>
              <a:rPr lang="en-US" sz="1700" dirty="0">
                <a:solidFill>
                  <a:schemeClr val="bg1"/>
                </a:solidFill>
              </a:rPr>
              <a:t>our choices, attitudes, and </a:t>
            </a:r>
            <a:r>
              <a:rPr lang="en-US" sz="1700" dirty="0" smtClean="0">
                <a:solidFill>
                  <a:schemeClr val="bg1"/>
                </a:solidFill>
              </a:rPr>
              <a:t>responses.</a:t>
            </a:r>
            <a:endParaRPr lang="en-US" sz="1700" dirty="0">
              <a:solidFill>
                <a:schemeClr val="bg1"/>
              </a:solidFill>
            </a:endParaRPr>
          </a:p>
        </p:txBody>
      </p:sp>
    </p:spTree>
    <p:extLst>
      <p:ext uri="{BB962C8B-B14F-4D97-AF65-F5344CB8AC3E}">
        <p14:creationId xmlns:p14="http://schemas.microsoft.com/office/powerpoint/2010/main" val="394312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Bible Verses </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04900" y="1411832"/>
            <a:ext cx="2867493" cy="2150620"/>
          </a:xfrm>
        </p:spPr>
      </p:pic>
      <p:sp>
        <p:nvSpPr>
          <p:cNvPr id="6" name="Content Placeholder 5"/>
          <p:cNvSpPr>
            <a:spLocks noGrp="1"/>
          </p:cNvSpPr>
          <p:nvPr>
            <p:ph sz="quarter" idx="4"/>
          </p:nvPr>
        </p:nvSpPr>
        <p:spPr>
          <a:xfrm>
            <a:off x="4027044" y="1411832"/>
            <a:ext cx="7058538" cy="5446168"/>
          </a:xfrm>
        </p:spPr>
        <p:txBody>
          <a:bodyPr>
            <a:normAutofit lnSpcReduction="10000"/>
          </a:bodyPr>
          <a:lstStyle/>
          <a:p>
            <a:r>
              <a:rPr lang="en-US" sz="1800" b="1" dirty="0"/>
              <a:t>Matthew 7:15, 16a, 18 </a:t>
            </a:r>
            <a:r>
              <a:rPr lang="en-US" sz="1800" dirty="0"/>
              <a:t>Watch out for false prophets. They come to you in sheep’s clothing, but inwardly they are ferocious wolves. By their fruit, you will recognize them. A good tree cannot bear bad fruit, and a bad tree cannot bear good fruit</a:t>
            </a:r>
          </a:p>
          <a:p>
            <a:r>
              <a:rPr lang="en-US" sz="1800" b="1" dirty="0"/>
              <a:t>John 15:5 </a:t>
            </a:r>
            <a:r>
              <a:rPr lang="en-US" sz="1800" dirty="0"/>
              <a:t>(Jesus said) I am the vine; you are the branches. Whoever abides in me and I in him, he it is that bears much fruit, for apart from me you can do nothing. </a:t>
            </a:r>
          </a:p>
          <a:p>
            <a:r>
              <a:rPr lang="en-US" sz="1800" b="1" dirty="0"/>
              <a:t>Isaiah 41:10</a:t>
            </a:r>
            <a:r>
              <a:rPr lang="en-US" sz="1800" dirty="0"/>
              <a:t> Fear not, for I am with you; be not dismayed, for I am your God; I will strengthen you, I will help you, I will uphold you with my righteous right hand</a:t>
            </a:r>
            <a:r>
              <a:rPr lang="en-US" sz="1800" dirty="0" smtClean="0"/>
              <a:t>.</a:t>
            </a:r>
            <a:endParaRPr lang="en-US" sz="1800" dirty="0"/>
          </a:p>
          <a:p>
            <a:r>
              <a:rPr lang="en-US" sz="1800" b="1" dirty="0"/>
              <a:t>Deuteronomy 30:19 </a:t>
            </a:r>
            <a:r>
              <a:rPr lang="en-US" sz="1800" dirty="0"/>
              <a:t>This day I call the heavens and the earth as witnesses against you that I have set before you life and death, blessings and curses. Now choose life so that you and your children may live. (perspective of trusting God)</a:t>
            </a:r>
          </a:p>
          <a:p>
            <a:r>
              <a:rPr lang="en-US" sz="1800" b="1" dirty="0" smtClean="0"/>
              <a:t>1 </a:t>
            </a:r>
            <a:r>
              <a:rPr lang="en-US" sz="1800" b="1" dirty="0"/>
              <a:t>Timothy 4:12 and 16 </a:t>
            </a:r>
            <a:r>
              <a:rPr lang="en-US" sz="1800" dirty="0" smtClean="0"/>
              <a:t>Don’t </a:t>
            </a:r>
            <a:r>
              <a:rPr lang="en-US" sz="1800" dirty="0"/>
              <a:t>let anyone look down on you because you are young, but set an example for the believers in speech, in conduct, in love, in faith, and in purity. Watch your life and doctrine closely (your perspective and absolutes). Persevere in them, because if you do, you will save both yourself and your hearers. </a:t>
            </a:r>
          </a:p>
          <a:p>
            <a:endParaRPr lang="en-US" sz="1800" dirty="0"/>
          </a:p>
        </p:txBody>
      </p:sp>
      <p:sp>
        <p:nvSpPr>
          <p:cNvPr id="8" name="TextBox 7"/>
          <p:cNvSpPr txBox="1"/>
          <p:nvPr/>
        </p:nvSpPr>
        <p:spPr>
          <a:xfrm>
            <a:off x="1159551" y="1569673"/>
            <a:ext cx="2758190" cy="707886"/>
          </a:xfrm>
          <a:prstGeom prst="rect">
            <a:avLst/>
          </a:prstGeom>
          <a:noFill/>
        </p:spPr>
        <p:txBody>
          <a:bodyPr wrap="square" rtlCol="0">
            <a:spAutoFit/>
          </a:bodyPr>
          <a:lstStyle/>
          <a:p>
            <a:r>
              <a:rPr lang="en-US" sz="2000" b="1" dirty="0" smtClean="0">
                <a:latin typeface="Kristen ITC" panose="03050502040202030202" pitchFamily="66" charset="0"/>
              </a:rPr>
              <a:t>The Bible</a:t>
            </a:r>
            <a:r>
              <a:rPr lang="en-US" sz="2000" b="1" smtClean="0">
                <a:latin typeface="Kristen ITC" panose="03050502040202030202" pitchFamily="66" charset="0"/>
              </a:rPr>
              <a:t>: Our </a:t>
            </a:r>
            <a:r>
              <a:rPr lang="en-US" sz="2000" b="1" dirty="0" smtClean="0">
                <a:latin typeface="Kristen ITC" panose="03050502040202030202" pitchFamily="66" charset="0"/>
              </a:rPr>
              <a:t>Reliable Resource</a:t>
            </a:r>
            <a:endParaRPr lang="en-US" sz="2000" b="1" dirty="0">
              <a:latin typeface="Kristen ITC" panose="03050502040202030202" pitchFamily="66" charset="0"/>
            </a:endParaRPr>
          </a:p>
        </p:txBody>
      </p:sp>
      <p:sp>
        <p:nvSpPr>
          <p:cNvPr id="9" name="TextBox 8"/>
          <p:cNvSpPr txBox="1"/>
          <p:nvPr/>
        </p:nvSpPr>
        <p:spPr>
          <a:xfrm>
            <a:off x="1491521" y="4404093"/>
            <a:ext cx="2248525" cy="646331"/>
          </a:xfrm>
          <a:prstGeom prst="rect">
            <a:avLst/>
          </a:prstGeom>
          <a:noFill/>
        </p:spPr>
        <p:txBody>
          <a:bodyPr wrap="square" rtlCol="0">
            <a:spAutoFit/>
          </a:bodyPr>
          <a:lstStyle/>
          <a:p>
            <a:r>
              <a:rPr lang="en-US" dirty="0" smtClean="0"/>
              <a:t>More verses are in the packet. </a:t>
            </a:r>
            <a:endParaRPr lang="en-US" dirty="0"/>
          </a:p>
        </p:txBody>
      </p:sp>
      <p:sp>
        <p:nvSpPr>
          <p:cNvPr id="11" name="Right Bracket 10"/>
          <p:cNvSpPr/>
          <p:nvPr/>
        </p:nvSpPr>
        <p:spPr>
          <a:xfrm>
            <a:off x="3289556" y="4367989"/>
            <a:ext cx="299804" cy="722780"/>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2" name="Left Bracket 11"/>
          <p:cNvSpPr/>
          <p:nvPr/>
        </p:nvSpPr>
        <p:spPr>
          <a:xfrm>
            <a:off x="1423379" y="4367989"/>
            <a:ext cx="277318" cy="727023"/>
          </a:xfrm>
          <a:prstGeom prst="lef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 name="Rectangle 2"/>
          <p:cNvSpPr/>
          <p:nvPr/>
        </p:nvSpPr>
        <p:spPr>
          <a:xfrm>
            <a:off x="1159551" y="3567774"/>
            <a:ext cx="2369559" cy="276999"/>
          </a:xfrm>
          <a:prstGeom prst="rect">
            <a:avLst/>
          </a:prstGeom>
        </p:spPr>
        <p:txBody>
          <a:bodyPr wrap="none">
            <a:spAutoFit/>
          </a:bodyPr>
          <a:lstStyle/>
          <a:p>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Photo courtesy of unsplash.com</a:t>
            </a:r>
            <a:endParaRPr lang="en-US" sz="1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http://schemas.microsoft.com/office/2006/metadata/properties"/>
    <ds:schemaRef ds:uri="http://www.w3.org/XML/1998/namespace"/>
    <ds:schemaRef ds:uri="http://purl.org/dc/elements/1.1/"/>
    <ds:schemaRef ds:uri="4873beb7-5857-4685-be1f-d57550cc96cc"/>
    <ds:schemaRef ds:uri="http://schemas.microsoft.com/office/2006/documentManagement/type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3</Template>
  <TotalTime>2633</TotalTime>
  <Words>2029</Words>
  <Application>Microsoft Office PowerPoint</Application>
  <PresentationFormat>Widescreen</PresentationFormat>
  <Paragraphs>179</Paragraphs>
  <Slides>23</Slides>
  <Notes>9</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23</vt:i4>
      </vt:variant>
    </vt:vector>
  </HeadingPairs>
  <TitlesOfParts>
    <vt:vector size="45" baseType="lpstr">
      <vt:lpstr>Arial Unicode MS</vt:lpstr>
      <vt:lpstr>Microsoft JhengHei Light</vt:lpstr>
      <vt:lpstr>Arial</vt:lpstr>
      <vt:lpstr>Arial Black</vt:lpstr>
      <vt:lpstr>Bookman Old Style</vt:lpstr>
      <vt:lpstr>Britannic Bold</vt:lpstr>
      <vt:lpstr>Brush Script MT</vt:lpstr>
      <vt:lpstr>Calibri</vt:lpstr>
      <vt:lpstr>Candara</vt:lpstr>
      <vt:lpstr>Copperplate Gothic Bold</vt:lpstr>
      <vt:lpstr>Euphemia</vt:lpstr>
      <vt:lpstr>Gabriola</vt:lpstr>
      <vt:lpstr>Impact</vt:lpstr>
      <vt:lpstr>Informal Roman</vt:lpstr>
      <vt:lpstr>Ink Free</vt:lpstr>
      <vt:lpstr>Juice ITC</vt:lpstr>
      <vt:lpstr>Kristen ITC</vt:lpstr>
      <vt:lpstr>Mongolian Baiti</vt:lpstr>
      <vt:lpstr>Papyrus</vt:lpstr>
      <vt:lpstr>Plantagenet Cherokee</vt:lpstr>
      <vt:lpstr>Wingdings</vt:lpstr>
      <vt:lpstr>Academic Literature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Relevant Bible Verses </vt:lpstr>
      <vt:lpstr>PowerPoint Presentation</vt:lpstr>
      <vt:lpstr>METAPHORS AND SIMILES</vt:lpstr>
      <vt:lpstr>MOTIF</vt:lpstr>
      <vt:lpstr>IMAGERY</vt:lpstr>
      <vt:lpstr>For Display in the classroom</vt:lpstr>
      <vt:lpstr>We must learn to discern between good and evil, truth and lies, because deception is all around us.   </vt:lpstr>
      <vt:lpstr>Our perspective of life and the absolutes we have will determine our choices, attitudes, and responses—even during adversity.</vt:lpstr>
      <vt:lpstr>God is worthy of our trust because of his character and his abilities. </vt:lpstr>
      <vt:lpstr>Who can we trust to tell us the truth?</vt:lpstr>
      <vt:lpstr>WE CAN TRUST GOD!</vt:lpstr>
      <vt:lpstr>PowerPoint Presentation</vt:lpstr>
      <vt:lpstr>Symbols of God’s Promises</vt:lpstr>
      <vt:lpstr>Teens--Be Encouraged!</vt:lpstr>
      <vt:lpstr>Thank you for your support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Lewis</dc:creator>
  <cp:lastModifiedBy>Susan Lewis</cp:lastModifiedBy>
  <cp:revision>153</cp:revision>
  <dcterms:created xsi:type="dcterms:W3CDTF">2019-07-02T18:43:51Z</dcterms:created>
  <dcterms:modified xsi:type="dcterms:W3CDTF">2020-11-11T23:03:25Z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